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5" r:id="rId1"/>
  </p:sldMasterIdLst>
  <p:notesMasterIdLst>
    <p:notesMasterId r:id="rId46"/>
  </p:notesMasterIdLst>
  <p:sldIdLst>
    <p:sldId id="256" r:id="rId2"/>
    <p:sldId id="273" r:id="rId3"/>
    <p:sldId id="266" r:id="rId4"/>
    <p:sldId id="268" r:id="rId5"/>
    <p:sldId id="282" r:id="rId6"/>
    <p:sldId id="283" r:id="rId7"/>
    <p:sldId id="284" r:id="rId8"/>
    <p:sldId id="289" r:id="rId9"/>
    <p:sldId id="288" r:id="rId10"/>
    <p:sldId id="302" r:id="rId11"/>
    <p:sldId id="307" r:id="rId12"/>
    <p:sldId id="287" r:id="rId13"/>
    <p:sldId id="290" r:id="rId14"/>
    <p:sldId id="294" r:id="rId15"/>
    <p:sldId id="295" r:id="rId16"/>
    <p:sldId id="308" r:id="rId17"/>
    <p:sldId id="296" r:id="rId18"/>
    <p:sldId id="297" r:id="rId19"/>
    <p:sldId id="293" r:id="rId20"/>
    <p:sldId id="298" r:id="rId21"/>
    <p:sldId id="299" r:id="rId22"/>
    <p:sldId id="313" r:id="rId23"/>
    <p:sldId id="311" r:id="rId24"/>
    <p:sldId id="316" r:id="rId25"/>
    <p:sldId id="257" r:id="rId26"/>
    <p:sldId id="270" r:id="rId27"/>
    <p:sldId id="317" r:id="rId28"/>
    <p:sldId id="272" r:id="rId29"/>
    <p:sldId id="280" r:id="rId30"/>
    <p:sldId id="271" r:id="rId31"/>
    <p:sldId id="269" r:id="rId32"/>
    <p:sldId id="260" r:id="rId33"/>
    <p:sldId id="315" r:id="rId34"/>
    <p:sldId id="306" r:id="rId35"/>
    <p:sldId id="309" r:id="rId36"/>
    <p:sldId id="304" r:id="rId37"/>
    <p:sldId id="303" r:id="rId38"/>
    <p:sldId id="314" r:id="rId39"/>
    <p:sldId id="285" r:id="rId40"/>
    <p:sldId id="305" r:id="rId41"/>
    <p:sldId id="312" r:id="rId42"/>
    <p:sldId id="300" r:id="rId43"/>
    <p:sldId id="301" r:id="rId44"/>
    <p:sldId id="310" r:id="rId45"/>
  </p:sldIdLst>
  <p:sldSz cx="12192000" cy="7056438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EF747"/>
    <a:srgbClr val="E6E6E6"/>
    <a:srgbClr val="F0EA06"/>
    <a:srgbClr val="979404"/>
    <a:srgbClr val="FF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5714" autoAdjust="0"/>
  </p:normalViewPr>
  <p:slideViewPr>
    <p:cSldViewPr snapToGrid="0">
      <p:cViewPr>
        <p:scale>
          <a:sx n="70" d="100"/>
          <a:sy n="70" d="100"/>
        </p:scale>
        <p:origin x="1138" y="-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FDC6F6-9621-42C6-903B-A18675BDD33E}" type="datetimeFigureOut">
              <a:rPr lang="en-GB" smtClean="0"/>
              <a:t>16/10/2024</a:t>
            </a:fld>
            <a:endParaRPr lang="en-GB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763588" y="1143000"/>
            <a:ext cx="53308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364876-63CE-4D9B-992D-5419C8B32A0F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50964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The literature on GS </a:t>
            </a:r>
            <a:r>
              <a:rPr lang="it-IT" dirty="0" err="1"/>
              <a:t>is</a:t>
            </a:r>
            <a:r>
              <a:rPr lang="it-IT" dirty="0"/>
              <a:t> immense, I </a:t>
            </a:r>
            <a:r>
              <a:rPr lang="it-IT" dirty="0" err="1"/>
              <a:t>really</a:t>
            </a:r>
            <a:r>
              <a:rPr lang="it-IT" dirty="0"/>
              <a:t> </a:t>
            </a:r>
            <a:r>
              <a:rPr lang="it-IT" dirty="0" err="1"/>
              <a:t>cannot</a:t>
            </a:r>
            <a:r>
              <a:rPr lang="it-IT" dirty="0"/>
              <a:t> dedicate </a:t>
            </a:r>
            <a:r>
              <a:rPr lang="it-IT" dirty="0" err="1"/>
              <a:t>much</a:t>
            </a:r>
            <a:r>
              <a:rPr lang="it-IT" dirty="0"/>
              <a:t> time on </a:t>
            </a:r>
            <a:r>
              <a:rPr lang="it-IT" dirty="0" err="1"/>
              <a:t>it</a:t>
            </a:r>
            <a:r>
              <a:rPr lang="it-IT" dirty="0"/>
              <a:t>: just know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so </a:t>
            </a:r>
            <a:r>
              <a:rPr lang="it-IT" dirty="0" err="1"/>
              <a:t>energetic</a:t>
            </a:r>
            <a:r>
              <a:rPr lang="it-IT" dirty="0"/>
              <a:t> 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364876-63CE-4D9B-992D-5419C8B32A0F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5143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763588" y="1143000"/>
            <a:ext cx="5330825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coupling between marine shallow</a:t>
            </a:r>
          </a:p>
          <a:p>
            <a:r>
              <a:rPr lang="en-GB" dirty="0"/>
              <a:t>trade-wind clouds and circulation is known to play a </a:t>
            </a:r>
            <a:r>
              <a:rPr lang="en-GB" dirty="0" err="1"/>
              <a:t>cen</a:t>
            </a:r>
            <a:r>
              <a:rPr lang="en-GB" dirty="0"/>
              <a:t>-</a:t>
            </a:r>
          </a:p>
          <a:p>
            <a:r>
              <a:rPr lang="en-GB" dirty="0" err="1"/>
              <a:t>tral</a:t>
            </a:r>
            <a:r>
              <a:rPr lang="en-GB" dirty="0"/>
              <a:t> role in the uncertainty of the tropical cloud feedback and climate sensitivity estimated by models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32647E-1901-48D5-AA7D-6B7FAF87005E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917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Scale </a:t>
            </a:r>
            <a:r>
              <a:rPr lang="it-IT" dirty="0" err="1"/>
              <a:t>is</a:t>
            </a:r>
            <a:r>
              <a:rPr lang="it-IT" dirty="0"/>
              <a:t> common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364876-63CE-4D9B-992D-5419C8B32A0F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85910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The large scale – </a:t>
            </a:r>
            <a:r>
              <a:rPr lang="it-IT" dirty="0" err="1"/>
              <a:t>only</a:t>
            </a:r>
            <a:r>
              <a:rPr lang="it-IT" dirty="0"/>
              <a:t> </a:t>
            </a:r>
            <a:r>
              <a:rPr lang="it-IT" dirty="0" err="1"/>
              <a:t>sensitivity</a:t>
            </a:r>
            <a:r>
              <a:rPr lang="it-IT" dirty="0"/>
              <a:t> of 2m </a:t>
            </a:r>
            <a:r>
              <a:rPr lang="it-IT" dirty="0" err="1"/>
              <a:t>moisture</a:t>
            </a:r>
            <a:r>
              <a:rPr lang="it-IT" dirty="0"/>
              <a:t> </a:t>
            </a:r>
            <a:r>
              <a:rPr lang="it-IT" dirty="0" err="1"/>
              <a:t>instead</a:t>
            </a:r>
            <a:r>
              <a:rPr lang="it-IT" dirty="0"/>
              <a:t> follows CC</a:t>
            </a:r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364876-63CE-4D9B-992D-5419C8B32A0F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29748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364876-63CE-4D9B-992D-5419C8B32A0F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71797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763588" y="1143000"/>
            <a:ext cx="5330825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coupling between marine shallow</a:t>
            </a:r>
          </a:p>
          <a:p>
            <a:r>
              <a:rPr lang="en-GB" dirty="0"/>
              <a:t>trade-wind clouds and circulation is known to play a </a:t>
            </a:r>
            <a:r>
              <a:rPr lang="en-GB" dirty="0" err="1"/>
              <a:t>cen</a:t>
            </a:r>
            <a:r>
              <a:rPr lang="en-GB" dirty="0"/>
              <a:t>-</a:t>
            </a:r>
          </a:p>
          <a:p>
            <a:r>
              <a:rPr lang="en-GB" dirty="0" err="1"/>
              <a:t>tral</a:t>
            </a:r>
            <a:r>
              <a:rPr lang="en-GB" dirty="0"/>
              <a:t> role in the uncertainty of the tropical cloud feedback and climate sensitivity estimated by models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32647E-1901-48D5-AA7D-6B7FAF87005E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3194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« to a </a:t>
            </a:r>
            <a:r>
              <a:rPr lang="it-IT" dirty="0" err="1"/>
              <a:t>surface</a:t>
            </a:r>
            <a:r>
              <a:rPr lang="it-IT" dirty="0"/>
              <a:t> </a:t>
            </a:r>
            <a:r>
              <a:rPr lang="it-IT" dirty="0" err="1"/>
              <a:t>convergence</a:t>
            </a:r>
            <a:r>
              <a:rPr lang="it-IT" dirty="0"/>
              <a:t> field, </a:t>
            </a:r>
            <a:r>
              <a:rPr lang="it-IT" dirty="0" err="1"/>
              <a:t>there</a:t>
            </a:r>
            <a:r>
              <a:rPr lang="it-IT" dirty="0"/>
              <a:t> </a:t>
            </a:r>
            <a:r>
              <a:rPr lang="it-IT" dirty="0" err="1"/>
              <a:t>corresponds</a:t>
            </a:r>
            <a:r>
              <a:rPr lang="it-IT" dirty="0"/>
              <a:t> a reaction by the </a:t>
            </a:r>
            <a:r>
              <a:rPr lang="it-IT" dirty="0" err="1"/>
              <a:t>whole</a:t>
            </a:r>
            <a:r>
              <a:rPr lang="it-IT" dirty="0"/>
              <a:t> </a:t>
            </a:r>
            <a:r>
              <a:rPr lang="it-IT" dirty="0" err="1"/>
              <a:t>troposphere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934A35-5C23-4805-BCF1-F26DFC9F1D7B}" type="slidenum">
              <a:rPr lang="it-IT" smtClean="0"/>
              <a:t>29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76370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conditions</a:t>
            </a:r>
            <a:r>
              <a:rPr lang="it-IT" dirty="0"/>
              <a:t> relative to SST </a:t>
            </a:r>
            <a:r>
              <a:rPr lang="it-IT" dirty="0" err="1"/>
              <a:t>structure</a:t>
            </a:r>
            <a:r>
              <a:rPr lang="it-IT" dirty="0"/>
              <a:t> scale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364876-63CE-4D9B-992D-5419C8B32A0F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78606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Std</a:t>
            </a:r>
            <a:r>
              <a:rPr lang="it-IT" dirty="0"/>
              <a:t> pressure: 3h</a:t>
            </a:r>
          </a:p>
          <a:p>
            <a:endParaRPr lang="it-IT" dirty="0"/>
          </a:p>
          <a:p>
            <a:r>
              <a:rPr lang="it-IT" dirty="0"/>
              <a:t>Frequency of cloud </a:t>
            </a:r>
            <a:r>
              <a:rPr lang="it-IT" dirty="0" err="1"/>
              <a:t>liquid</a:t>
            </a:r>
            <a:r>
              <a:rPr lang="it-IT" dirty="0"/>
              <a:t> water over 600hPa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less</a:t>
            </a:r>
            <a:r>
              <a:rPr lang="it-IT" dirty="0"/>
              <a:t> </a:t>
            </a:r>
            <a:r>
              <a:rPr lang="it-IT" dirty="0" err="1"/>
              <a:t>than</a:t>
            </a:r>
            <a:r>
              <a:rPr lang="it-IT" dirty="0"/>
              <a:t> 5% over the </a:t>
            </a:r>
            <a:r>
              <a:rPr lang="it-IT" dirty="0" err="1"/>
              <a:t>whole</a:t>
            </a:r>
            <a:r>
              <a:rPr lang="it-IT" dirty="0"/>
              <a:t> </a:t>
            </a:r>
            <a:r>
              <a:rPr lang="it-IT" dirty="0" err="1"/>
              <a:t>month</a:t>
            </a:r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364876-63CE-4D9B-992D-5419C8B32A0F}" type="slidenum">
              <a:rPr lang="en-GB" smtClean="0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89151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9BD971F-14CF-6D4D-6570-031168A23C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54839"/>
            <a:ext cx="9144000" cy="2456686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D274FF5-B45B-B4E7-A457-76A3225590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706264"/>
            <a:ext cx="9144000" cy="170367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55E5EF3-1A32-94CA-72A5-F37F8074B5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14548-A78B-4D11-857D-A5E8AD13E541}" type="datetime1">
              <a:rPr lang="en-GB" smtClean="0"/>
              <a:t>16/10/2024</a:t>
            </a:fld>
            <a:endParaRPr lang="en-GB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49431D1-DE34-9BDD-B731-06A025A297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54DA9F6-2F76-F19C-3FB9-8B297FBD4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07406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C67AEC1-23E9-3CE3-C520-E50ED865C9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E39890FF-47FF-92CE-F60C-40A9BD8CD0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25A068E-5F2D-876B-2B47-DA90A7050E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CA8C91-C3CC-4E35-AC7B-1C3C5770CF15}" type="datetime1">
              <a:rPr lang="en-GB" smtClean="0"/>
              <a:t>16/10/2024</a:t>
            </a:fld>
            <a:endParaRPr lang="en-GB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E7AF46D-61C8-A972-6CB1-5D2121F24A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20B4E13-1D36-F7A7-A9A3-EFC5BDAA0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5649918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08D6FC6E-AA7B-96DD-479E-2C8854558B2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75690"/>
            <a:ext cx="2628900" cy="5980005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250DFA9A-B72E-91DE-AECB-F76165D064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75690"/>
            <a:ext cx="7734300" cy="5980005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BBE023B-EFE5-7949-94AF-C422B6F287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CA8C91-C3CC-4E35-AC7B-1C3C5770CF15}" type="datetime1">
              <a:rPr lang="en-GB" smtClean="0"/>
              <a:t>16/10/2024</a:t>
            </a:fld>
            <a:endParaRPr lang="en-GB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E8914E0-1402-AE43-E1B0-D42864AD5E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73DAF26-A463-851C-4166-4AE43598B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797214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D655083-3F21-0CE2-FC04-07A2CBBD8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6922D86-0F9E-9F44-3F03-1F694D60AA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62AFCBE-7EC0-661B-E922-2D0188B236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CA8C91-C3CC-4E35-AC7B-1C3C5770CF15}" type="datetime1">
              <a:rPr lang="en-GB" smtClean="0"/>
              <a:t>16/10/2024</a:t>
            </a:fld>
            <a:endParaRPr lang="en-GB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46CD09F-B137-F2F5-0E50-C252D4ECBE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87525BA-C444-FEB5-F2A0-35CE13F76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7424562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37C9BFC-5332-AE6B-159D-740559BBE9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59210"/>
            <a:ext cx="10515600" cy="2935282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174CA0D-021C-D3A0-4F78-FED48E5C49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722261"/>
            <a:ext cx="10515600" cy="1543595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18B2F35-7BE6-A9EF-12C8-5EED7AD6A4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5FF81-6560-4FEB-ADC9-43CC5948D9B0}" type="datetime1">
              <a:rPr lang="en-GB" smtClean="0"/>
              <a:t>16/10/2024</a:t>
            </a:fld>
            <a:endParaRPr lang="en-GB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5953F30-4834-E466-469E-6087325F1C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42132CA-77ED-4B48-877E-E3FAAB483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50754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386C3A2-03C8-DF9C-3AE1-2C28F310D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F27A96E-84D7-1217-6A03-50EECF60AE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78450"/>
            <a:ext cx="5181600" cy="4477245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34916212-DC30-E5AD-9FCD-CCB83F714C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78450"/>
            <a:ext cx="5181600" cy="4477245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64CC59A2-2EA5-0B78-4803-41BF9E175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CA8C91-C3CC-4E35-AC7B-1C3C5770CF15}" type="datetime1">
              <a:rPr lang="en-GB" smtClean="0"/>
              <a:t>16/10/2024</a:t>
            </a:fld>
            <a:endParaRPr lang="en-GB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D35100AE-59D4-61D7-0552-8D24BFCEB7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CB14963A-DBB5-4BCF-9DCA-307A51DE8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1752283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BF2AE80-01D5-7D06-162F-BD3239CFB2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75690"/>
            <a:ext cx="10515600" cy="1363919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7C9EDB0E-0FB1-DF0E-0A03-BA950866F7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729808"/>
            <a:ext cx="5157787" cy="84775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FF46BE48-A0D2-F74C-BEAC-B517FD2761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77560"/>
            <a:ext cx="5157787" cy="3791203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6027687E-8BEB-1634-7653-5B28E7EE1C0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729808"/>
            <a:ext cx="5183188" cy="84775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5093D8F9-C5B2-44C4-F199-137B6A1646B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77560"/>
            <a:ext cx="5183188" cy="3791203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DE0858BF-C071-30A6-D187-7C9DF39B94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CA8C91-C3CC-4E35-AC7B-1C3C5770CF15}" type="datetime1">
              <a:rPr lang="en-GB" smtClean="0"/>
              <a:t>16/10/2024</a:t>
            </a:fld>
            <a:endParaRPr lang="en-GB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47004E78-DB7C-93EA-87D0-27602F8A4B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8AEBA104-7111-07BE-651B-20CC114478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3756560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53528A8-D78C-E10D-D293-EA2BE8A25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10D02866-C42F-3163-AE11-42B7787ADC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9ED45-C30C-4C32-9864-FC19113B5CE4}" type="datetime1">
              <a:rPr lang="en-GB" smtClean="0"/>
              <a:t>16/10/2024</a:t>
            </a:fld>
            <a:endParaRPr lang="en-GB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18B66915-D2A3-4D01-7BF7-AE40ECBD08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23E30A8C-693B-E747-117A-E8A5F11F2A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32239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BD670B89-F42E-CC19-8728-0634AA74FA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E96E4-73C7-49D0-8C25-542B6DB0EA9F}" type="datetime1">
              <a:rPr lang="en-GB" smtClean="0"/>
              <a:t>16/10/2024</a:t>
            </a:fld>
            <a:endParaRPr lang="en-GB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1359BBE5-A2A9-8A9C-DFF1-AE619D9829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48F5EDB-6C40-7132-F7E9-AFD633397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29920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A734E1E-0473-8EBA-2B46-F535C732D1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70429"/>
            <a:ext cx="3932237" cy="164650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5DD5B37-77F9-A176-739A-9DDC912B41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015997"/>
            <a:ext cx="6172200" cy="501464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C155407A-2C77-2295-4147-1F59BD3E0C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116932"/>
            <a:ext cx="3932237" cy="392187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4F310575-D1D3-2CDD-97FF-A969C26E46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CA8C91-C3CC-4E35-AC7B-1C3C5770CF15}" type="datetime1">
              <a:rPr lang="en-GB" smtClean="0"/>
              <a:t>16/10/2024</a:t>
            </a:fld>
            <a:endParaRPr lang="en-GB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46CF8D4D-2370-E6B9-CA83-4AB9B4F237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C5B8A04B-98D8-477D-3DD6-14B92A0B34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0190564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97C28CC-FC24-3A25-36B3-E98F5EDA7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70429"/>
            <a:ext cx="3932237" cy="164650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BB103BFB-C35B-CD0F-6D46-559BD6F2244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015997"/>
            <a:ext cx="6172200" cy="501464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7D621B4B-9BE9-544B-7605-BF1C4B0C15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116932"/>
            <a:ext cx="3932237" cy="392187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6355665F-8048-DB87-48C0-507BB3E2B0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67B52E-5C42-4C07-9720-80E206B4FE6C}" type="datetime1">
              <a:rPr lang="en-GB" smtClean="0"/>
              <a:t>16/10/2024</a:t>
            </a:fld>
            <a:endParaRPr lang="en-GB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E9360C4A-7035-72B4-319A-A0E1D15F59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0255EDE5-B3E9-B974-AEA3-5FD1EA5BB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59836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C10E6314-6B1A-823F-E0F7-9A4C5B5CA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5690"/>
            <a:ext cx="10515600" cy="13639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BACE92D9-22AA-030C-68A6-8C20B65AE0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78450"/>
            <a:ext cx="10515600" cy="44772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3649309-749A-1B71-8C93-95C424290D9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540273"/>
            <a:ext cx="2743200" cy="37569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0CA8C91-C3CC-4E35-AC7B-1C3C5770CF15}" type="datetime1">
              <a:rPr lang="en-GB" smtClean="0"/>
              <a:t>16/10/2024</a:t>
            </a:fld>
            <a:endParaRPr lang="en-GB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21E6347-70E7-C2C7-9FB3-ECDAB71CDE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540273"/>
            <a:ext cx="4114800" cy="37569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783D847-4605-91F1-5DD6-BCCB10507C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540273"/>
            <a:ext cx="2743200" cy="37569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3F6E8FE-BAF5-4F25-A070-95EFCE784FE8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52512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1" r:id="rId6"/>
    <p:sldLayoutId id="2147483722" r:id="rId7"/>
    <p:sldLayoutId id="2147483723" r:id="rId8"/>
    <p:sldLayoutId id="2147483724" r:id="rId9"/>
    <p:sldLayoutId id="2147483725" r:id="rId10"/>
    <p:sldLayoutId id="2147483726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0.png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13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earth.nullschool.net/" TargetMode="External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0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image" Target="../media/image10.jpg"/><Relationship Id="rId7" Type="http://schemas.openxmlformats.org/officeDocument/2006/relationships/image" Target="../media/image13.png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16.png"/><Relationship Id="rId5" Type="http://schemas.openxmlformats.org/officeDocument/2006/relationships/image" Target="../media/image12.png"/><Relationship Id="rId10" Type="http://schemas.openxmlformats.org/officeDocument/2006/relationships/image" Target="../media/image15.png"/><Relationship Id="rId4" Type="http://schemas.openxmlformats.org/officeDocument/2006/relationships/image" Target="../media/image11.png"/><Relationship Id="rId9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>
            <a:extLst>
              <a:ext uri="{FF2B5EF4-FFF2-40B4-BE49-F238E27FC236}">
                <a16:creationId xmlns:a16="http://schemas.microsoft.com/office/drawing/2014/main" id="{A5DB4F25-64D8-309F-5CB5-7832C5D537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1839" y="287481"/>
            <a:ext cx="4195619" cy="1655885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A9A4012F-66E0-EC91-DBBE-9AC57783ED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133" y="207395"/>
            <a:ext cx="5339763" cy="1655885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3736B13E-7F09-D23E-A8F4-4073A8994829}"/>
              </a:ext>
            </a:extLst>
          </p:cNvPr>
          <p:cNvSpPr txBox="1"/>
          <p:nvPr/>
        </p:nvSpPr>
        <p:spPr>
          <a:xfrm>
            <a:off x="1861892" y="2210494"/>
            <a:ext cx="8267307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/>
              <a:t>STUDYING THE MESOSCALE COUPLING BETWEEN ATMOSPHERE AND OCEAN IN A HIGH-RESOLUTION SIMULATION: HOW ARE THE MARINE BOUNDARY LAYER AND HEAT FLUXES IMPACTED BY THE SST ANOMALIES?</a:t>
            </a:r>
            <a:endParaRPr lang="it-IT" dirty="0"/>
          </a:p>
          <a:p>
            <a:endParaRPr lang="it-IT" dirty="0"/>
          </a:p>
          <a:p>
            <a:pPr algn="ctr"/>
            <a:r>
              <a:rPr lang="en-GB" sz="1600" dirty="0"/>
              <a:t>Master of Science in Environmental Meteorology </a:t>
            </a:r>
            <a:endParaRPr lang="it-IT" sz="1600" dirty="0"/>
          </a:p>
          <a:p>
            <a:pPr algn="ctr"/>
            <a:r>
              <a:rPr lang="it-IT" sz="1600" dirty="0"/>
              <a:t>29th </a:t>
            </a:r>
            <a:r>
              <a:rPr lang="it-IT" sz="1600" dirty="0" err="1"/>
              <a:t>October</a:t>
            </a:r>
            <a:r>
              <a:rPr lang="it-IT" sz="1600" dirty="0"/>
              <a:t> 2024</a:t>
            </a:r>
          </a:p>
          <a:p>
            <a:endParaRPr lang="it-IT" sz="1600" dirty="0"/>
          </a:p>
          <a:p>
            <a:r>
              <a:rPr lang="it-IT" sz="1600" u="sng" dirty="0"/>
              <a:t>Candidate</a:t>
            </a:r>
            <a:r>
              <a:rPr lang="it-IT" sz="1600" dirty="0"/>
              <a:t>:         </a:t>
            </a:r>
            <a:r>
              <a:rPr lang="it-IT" sz="1600" b="1" dirty="0"/>
              <a:t>STORER</a:t>
            </a:r>
            <a:r>
              <a:rPr lang="it-IT" sz="1600" dirty="0"/>
              <a:t> Alessandro</a:t>
            </a:r>
            <a:endParaRPr lang="en-GB" sz="1600" dirty="0"/>
          </a:p>
          <a:p>
            <a:r>
              <a:rPr lang="en-GB" sz="1600" u="sng" dirty="0"/>
              <a:t>Matriculation</a:t>
            </a:r>
            <a:r>
              <a:rPr lang="en-GB" sz="1600" dirty="0"/>
              <a:t>:   240734</a:t>
            </a:r>
          </a:p>
          <a:p>
            <a:endParaRPr lang="en-GB" sz="1600" dirty="0"/>
          </a:p>
          <a:p>
            <a:endParaRPr lang="en-GB" sz="1600" dirty="0"/>
          </a:p>
          <a:p>
            <a:r>
              <a:rPr lang="en-GB" sz="1600" u="sng" dirty="0"/>
              <a:t>Advising Supervisor</a:t>
            </a:r>
            <a:r>
              <a:rPr lang="en-GB" sz="1600" dirty="0"/>
              <a:t>:   </a:t>
            </a:r>
            <a:r>
              <a:rPr lang="en-GB" sz="1600" b="1" dirty="0"/>
              <a:t>PASQUERO</a:t>
            </a:r>
            <a:r>
              <a:rPr lang="en-GB" sz="1600" dirty="0"/>
              <a:t> Claudia</a:t>
            </a:r>
          </a:p>
          <a:p>
            <a:r>
              <a:rPr lang="en-GB" sz="1600" u="sng" dirty="0"/>
              <a:t>Internal Supervisor</a:t>
            </a:r>
            <a:r>
              <a:rPr lang="en-GB" sz="1600" dirty="0"/>
              <a:t>:    </a:t>
            </a:r>
            <a:r>
              <a:rPr lang="en-GB" sz="1600" b="1" dirty="0"/>
              <a:t>ZARDI</a:t>
            </a:r>
            <a:r>
              <a:rPr lang="en-GB" sz="1600" dirty="0"/>
              <a:t> Dino</a:t>
            </a:r>
            <a:endParaRPr lang="it-IT" sz="1600" dirty="0"/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CC72B33B-A358-858B-C358-9E40BB113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96082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9B9C20F0-5365-0B74-1EDF-EAE1AF6CAB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794" y="1716294"/>
            <a:ext cx="6336516" cy="4871739"/>
          </a:xfrm>
          <a:prstGeom prst="rect">
            <a:avLst/>
          </a:prstGeom>
        </p:spPr>
      </p:pic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1AAE7CF2-45AB-0969-E48B-678346A3D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10</a:t>
            </a:fld>
            <a:endParaRPr lang="en-GB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9D638FC9-FE37-B0AB-3050-690BB5E894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0322" y="1716295"/>
            <a:ext cx="6322436" cy="4871739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6B1BB96A-7FB4-6732-092C-BB2AF49FC567}"/>
              </a:ext>
            </a:extLst>
          </p:cNvPr>
          <p:cNvSpPr txBox="1"/>
          <p:nvPr/>
        </p:nvSpPr>
        <p:spPr>
          <a:xfrm>
            <a:off x="3248810" y="355241"/>
            <a:ext cx="64115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 err="1"/>
              <a:t>Boundary</a:t>
            </a:r>
            <a:r>
              <a:rPr lang="it-IT" sz="3200" b="1" dirty="0"/>
              <a:t> </a:t>
            </a:r>
            <a:r>
              <a:rPr lang="it-IT" sz="3200" b="1" dirty="0" err="1"/>
              <a:t>layer</a:t>
            </a:r>
            <a:r>
              <a:rPr lang="it-IT" sz="3200" b="1" dirty="0"/>
              <a:t> </a:t>
            </a:r>
            <a:r>
              <a:rPr lang="it-IT" sz="3200" b="1" dirty="0" err="1"/>
              <a:t>height</a:t>
            </a:r>
            <a:r>
              <a:rPr lang="it-IT" sz="3200" b="1" dirty="0"/>
              <a:t> (PBLH)</a:t>
            </a:r>
            <a:endParaRPr lang="en-GB" sz="3200" b="1" dirty="0"/>
          </a:p>
        </p:txBody>
      </p:sp>
    </p:spTree>
    <p:extLst>
      <p:ext uri="{BB962C8B-B14F-4D97-AF65-F5344CB8AC3E}">
        <p14:creationId xmlns:p14="http://schemas.microsoft.com/office/powerpoint/2010/main" val="30986387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6ABF8EFF-F445-3867-687B-532B1EF3C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11</a:t>
            </a:fld>
            <a:endParaRPr lang="en-GB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77B9F156-D20B-172F-D9FE-FD7CDB4E68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0250" y="1183917"/>
            <a:ext cx="7189926" cy="4493704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584CF08C-E3F5-1837-A54F-51A679A4CB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64" y="1512205"/>
            <a:ext cx="6157176" cy="4165416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1EB767F0-B254-2126-5987-53D3BACC3560}"/>
              </a:ext>
            </a:extLst>
          </p:cNvPr>
          <p:cNvSpPr txBox="1"/>
          <p:nvPr/>
        </p:nvSpPr>
        <p:spPr>
          <a:xfrm>
            <a:off x="3219450" y="463668"/>
            <a:ext cx="71899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 err="1"/>
              <a:t>Moisture</a:t>
            </a:r>
            <a:r>
              <a:rPr lang="it-IT" sz="2400" b="1" dirty="0"/>
              <a:t> budget and relative </a:t>
            </a:r>
            <a:r>
              <a:rPr lang="it-IT" sz="2400" b="1" dirty="0" err="1"/>
              <a:t>humidity</a:t>
            </a:r>
            <a:endParaRPr lang="en-GB" b="1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067D9B29-B2E6-CF72-0AFF-6479265DF1B5}"/>
              </a:ext>
            </a:extLst>
          </p:cNvPr>
          <p:cNvSpPr txBox="1"/>
          <p:nvPr/>
        </p:nvSpPr>
        <p:spPr>
          <a:xfrm>
            <a:off x="2314574" y="5936205"/>
            <a:ext cx="8639175" cy="461665"/>
          </a:xfrm>
          <a:prstGeom prst="rect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it-IT" sz="2400" dirty="0">
                <a:ln>
                  <a:solidFill>
                    <a:srgbClr val="0070C0"/>
                  </a:solidFill>
                </a:ln>
              </a:rPr>
              <a:t>SST </a:t>
            </a:r>
            <a:r>
              <a:rPr lang="it-IT" sz="2400" dirty="0" err="1">
                <a:ln>
                  <a:solidFill>
                    <a:srgbClr val="0070C0"/>
                  </a:solidFill>
                </a:ln>
              </a:rPr>
              <a:t>anomalies</a:t>
            </a:r>
            <a:r>
              <a:rPr lang="it-IT" sz="2400" dirty="0">
                <a:ln>
                  <a:solidFill>
                    <a:srgbClr val="0070C0"/>
                  </a:solidFill>
                </a:ln>
              </a:rPr>
              <a:t> </a:t>
            </a:r>
            <a:r>
              <a:rPr lang="it-IT" sz="2400" dirty="0" err="1">
                <a:ln>
                  <a:solidFill>
                    <a:srgbClr val="0070C0"/>
                  </a:solidFill>
                </a:ln>
              </a:rPr>
              <a:t>constrain</a:t>
            </a:r>
            <a:r>
              <a:rPr lang="it-IT" sz="2400" dirty="0">
                <a:ln>
                  <a:solidFill>
                    <a:srgbClr val="0070C0"/>
                  </a:solidFill>
                </a:ln>
              </a:rPr>
              <a:t> </a:t>
            </a:r>
            <a:r>
              <a:rPr lang="it-IT" sz="2400" dirty="0" err="1">
                <a:ln>
                  <a:solidFill>
                    <a:srgbClr val="0070C0"/>
                  </a:solidFill>
                </a:ln>
              </a:rPr>
              <a:t>only</a:t>
            </a:r>
            <a:r>
              <a:rPr lang="it-IT" sz="2400" dirty="0">
                <a:ln>
                  <a:solidFill>
                    <a:srgbClr val="0070C0"/>
                  </a:solidFill>
                </a:ln>
              </a:rPr>
              <a:t> RH, </a:t>
            </a:r>
            <a:r>
              <a:rPr lang="it-IT" sz="2400" dirty="0" err="1">
                <a:ln>
                  <a:solidFill>
                    <a:srgbClr val="0070C0"/>
                  </a:solidFill>
                </a:ln>
              </a:rPr>
              <a:t>not</a:t>
            </a:r>
            <a:r>
              <a:rPr lang="it-IT" sz="2400" dirty="0">
                <a:ln>
                  <a:solidFill>
                    <a:srgbClr val="0070C0"/>
                  </a:solidFill>
                </a:ln>
              </a:rPr>
              <a:t> WVMR </a:t>
            </a:r>
            <a:r>
              <a:rPr lang="it-IT" sz="2400" dirty="0" err="1">
                <a:ln>
                  <a:solidFill>
                    <a:srgbClr val="0070C0"/>
                  </a:solidFill>
                </a:ln>
              </a:rPr>
              <a:t>absolute</a:t>
            </a:r>
            <a:r>
              <a:rPr lang="it-IT" sz="2400" dirty="0">
                <a:ln>
                  <a:solidFill>
                    <a:srgbClr val="0070C0"/>
                  </a:solidFill>
                </a:ln>
              </a:rPr>
              <a:t> </a:t>
            </a:r>
            <a:r>
              <a:rPr lang="it-IT" sz="2400" dirty="0" err="1">
                <a:ln>
                  <a:solidFill>
                    <a:srgbClr val="0070C0"/>
                  </a:solidFill>
                </a:ln>
              </a:rPr>
              <a:t>values</a:t>
            </a:r>
            <a:endParaRPr lang="en-GB" sz="2400" dirty="0">
              <a:ln>
                <a:solidFill>
                  <a:srgbClr val="0070C0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35408134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5237DAB0-51C0-F0C8-9DAE-BD96CE3C0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12</a:t>
            </a:fld>
            <a:endParaRPr lang="en-GB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96E313F3-BD61-9015-086C-88136A3EAA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223583"/>
            <a:ext cx="6019904" cy="4200383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199B195B-0809-C621-7A4C-349C77EC0E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403" y="2357575"/>
            <a:ext cx="6152326" cy="4066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5009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F6F8F48-FCB0-F7E2-BAD5-F3D218A2C9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-215916"/>
            <a:ext cx="9144000" cy="2456686"/>
          </a:xfrm>
        </p:spPr>
        <p:txBody>
          <a:bodyPr/>
          <a:lstStyle/>
          <a:p>
            <a:r>
              <a:rPr lang="it-IT" dirty="0" err="1"/>
              <a:t>Chapter</a:t>
            </a:r>
            <a:r>
              <a:rPr lang="it-IT" dirty="0"/>
              <a:t> 2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33741D29-7690-ECC5-9952-EB09A01DDF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335509"/>
            <a:ext cx="9144000" cy="1703672"/>
          </a:xfrm>
        </p:spPr>
        <p:txBody>
          <a:bodyPr/>
          <a:lstStyle/>
          <a:p>
            <a:r>
              <a:rPr lang="it-IT" dirty="0" err="1"/>
              <a:t>Sensitivity</a:t>
            </a:r>
            <a:r>
              <a:rPr lang="it-IT" dirty="0"/>
              <a:t> of </a:t>
            </a:r>
            <a:r>
              <a:rPr lang="it-IT" dirty="0" err="1"/>
              <a:t>surface</a:t>
            </a:r>
            <a:r>
              <a:rPr lang="it-IT" dirty="0"/>
              <a:t> </a:t>
            </a:r>
            <a:r>
              <a:rPr lang="it-IT" b="1" dirty="0" err="1"/>
              <a:t>thermodynamic</a:t>
            </a:r>
            <a:r>
              <a:rPr lang="it-IT" dirty="0"/>
              <a:t> </a:t>
            </a:r>
            <a:r>
              <a:rPr lang="it-IT" dirty="0" err="1"/>
              <a:t>fluxes</a:t>
            </a:r>
            <a:r>
              <a:rPr lang="it-IT" dirty="0"/>
              <a:t> to SST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B6095D2A-2B6B-7D70-95F9-889D34B9E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13</a:t>
            </a:fld>
            <a:endParaRPr lang="en-GB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F6D3897C-6C14-1937-BE36-4E61F6D85568}"/>
              </a:ext>
            </a:extLst>
          </p:cNvPr>
          <p:cNvSpPr txBox="1"/>
          <p:nvPr/>
        </p:nvSpPr>
        <p:spPr>
          <a:xfrm>
            <a:off x="824753" y="4361910"/>
            <a:ext cx="65657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/>
              <a:t>HOW?    Linear </a:t>
            </a:r>
            <a:r>
              <a:rPr lang="it-IT" sz="2400" b="1" dirty="0" err="1"/>
              <a:t>regressions</a:t>
            </a:r>
            <a:r>
              <a:rPr lang="it-IT" sz="2400" b="1" dirty="0"/>
              <a:t> </a:t>
            </a:r>
            <a:r>
              <a:rPr lang="it-IT" sz="2400" b="1" dirty="0" err="1"/>
              <a:t>against</a:t>
            </a:r>
            <a:r>
              <a:rPr lang="it-IT" sz="2400" b="1" dirty="0"/>
              <a:t> SST</a:t>
            </a:r>
            <a:endParaRPr lang="it-IT" b="1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AE311557-DD7F-184C-D509-83EB513A559F}"/>
              </a:ext>
            </a:extLst>
          </p:cNvPr>
          <p:cNvSpPr txBox="1"/>
          <p:nvPr/>
        </p:nvSpPr>
        <p:spPr>
          <a:xfrm>
            <a:off x="953131" y="5064591"/>
            <a:ext cx="479593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Applied to </a:t>
            </a:r>
            <a:r>
              <a:rPr lang="it-IT" sz="2000" dirty="0" err="1"/>
              <a:t>unfiltered</a:t>
            </a:r>
            <a:r>
              <a:rPr lang="it-IT" sz="2000" dirty="0"/>
              <a:t> and </a:t>
            </a:r>
            <a:r>
              <a:rPr lang="it-IT" sz="2000" dirty="0" err="1"/>
              <a:t>filtered</a:t>
            </a:r>
            <a:r>
              <a:rPr lang="it-IT" sz="2000" dirty="0"/>
              <a:t> fields</a:t>
            </a:r>
          </a:p>
          <a:p>
            <a:endParaRPr lang="it-IT" sz="2000" dirty="0"/>
          </a:p>
          <a:p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5598771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6632C661-7F36-848C-7955-A931DFB585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505971"/>
            <a:ext cx="5877445" cy="4544416"/>
          </a:xfrm>
          <a:prstGeom prst="rect">
            <a:avLst/>
          </a:prstGeom>
        </p:spPr>
      </p:pic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5237DAB0-51C0-F0C8-9DAE-BD96CE3C0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14</a:t>
            </a:fld>
            <a:endParaRPr lang="en-GB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5A36F1C8-C068-0268-3D43-D5362EF255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82" y="1505971"/>
            <a:ext cx="5819245" cy="458548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420F855F-B4E1-42AD-64FF-E99E838FBBA6}"/>
                  </a:ext>
                </a:extLst>
              </p:cNvPr>
              <p:cNvSpPr txBox="1"/>
              <p:nvPr/>
            </p:nvSpPr>
            <p:spPr>
              <a:xfrm>
                <a:off x="2420471" y="365760"/>
                <a:ext cx="8251115" cy="10321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it-IT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𝐿𝐻𝐹</m:t>
                          </m:r>
                        </m:num>
                        <m:den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𝑆𝑆𝑇</m:t>
                          </m:r>
                        </m:den>
                      </m:f>
                      <m:r>
                        <a:rPr lang="it-IT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p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𝑆𝑆𝑇</m:t>
                          </m:r>
                        </m:den>
                      </m:f>
                    </m:oMath>
                  </m:oMathPara>
                </a14:m>
                <a:endParaRPr lang="en-GB" sz="3200" dirty="0"/>
              </a:p>
            </p:txBody>
          </p:sp>
        </mc:Choice>
        <mc:Fallback xmlns="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420F855F-B4E1-42AD-64FF-E99E838FBB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0471" y="365760"/>
                <a:ext cx="8251115" cy="103214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asellaDiTesto 7">
            <a:extLst>
              <a:ext uri="{FF2B5EF4-FFF2-40B4-BE49-F238E27FC236}">
                <a16:creationId xmlns:a16="http://schemas.microsoft.com/office/drawing/2014/main" id="{7F85A75C-0E4C-73BA-7359-78E757D209CE}"/>
              </a:ext>
            </a:extLst>
          </p:cNvPr>
          <p:cNvSpPr txBox="1"/>
          <p:nvPr/>
        </p:nvSpPr>
        <p:spPr>
          <a:xfrm>
            <a:off x="742278" y="697165"/>
            <a:ext cx="29045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Full LHF </a:t>
            </a:r>
            <a:r>
              <a:rPr lang="it-IT" sz="2000" dirty="0" err="1"/>
              <a:t>sensitivity</a:t>
            </a:r>
            <a:endParaRPr lang="en-GB" sz="2000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1D347A75-44B1-AB24-8490-92714824386C}"/>
              </a:ext>
            </a:extLst>
          </p:cNvPr>
          <p:cNvSpPr txBox="1"/>
          <p:nvPr/>
        </p:nvSpPr>
        <p:spPr>
          <a:xfrm>
            <a:off x="3646842" y="6278663"/>
            <a:ext cx="5183841" cy="523220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sz="2800" dirty="0">
                <a:ln>
                  <a:solidFill>
                    <a:schemeClr val="accent2"/>
                  </a:solidFill>
                </a:ln>
              </a:rPr>
              <a:t>SST ANOMALIES ENHANCE LHF!</a:t>
            </a:r>
          </a:p>
        </p:txBody>
      </p:sp>
    </p:spTree>
    <p:extLst>
      <p:ext uri="{BB962C8B-B14F-4D97-AF65-F5344CB8AC3E}">
        <p14:creationId xmlns:p14="http://schemas.microsoft.com/office/powerpoint/2010/main" val="2564418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5237DAB0-51C0-F0C8-9DAE-BD96CE3C0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15</a:t>
            </a:fld>
            <a:endParaRPr lang="en-GB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39045183-81EE-2D42-01DE-C7417EF538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686" y="1179978"/>
            <a:ext cx="5053551" cy="4696480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955B74B9-F2D1-36CD-CD2B-54E920976E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6359" y="1256189"/>
            <a:ext cx="5184781" cy="454405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08C3300D-6BC9-357A-F0EA-04B006BDED0A}"/>
                  </a:ext>
                </a:extLst>
              </p:cNvPr>
              <p:cNvSpPr txBox="1"/>
              <p:nvPr/>
            </p:nvSpPr>
            <p:spPr>
              <a:xfrm>
                <a:off x="2466190" y="140475"/>
                <a:ext cx="8011758" cy="10321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it-IT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𝐿𝐻𝐹</m:t>
                          </m:r>
                        </m:num>
                        <m:den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𝑆𝑆𝑇</m:t>
                          </m:r>
                        </m:den>
                      </m:f>
                      <m:r>
                        <a:rPr lang="it-IT" sz="3200" b="0" i="1" smtClean="0">
                          <a:latin typeface="Cambria Math" panose="02040503050406030204" pitchFamily="18" charset="0"/>
                        </a:rPr>
                        <m:t>   ∝   </m:t>
                      </m:r>
                      <m:sSub>
                        <m:sSubPr>
                          <m:ctrlPr>
                            <a:rPr lang="it-IT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3200" i="1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it-IT" sz="3200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it-IT" sz="3200" i="1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it-IT" sz="3200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it-IT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3200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it-IT" sz="3200" i="1">
                              <a:latin typeface="Cambria Math" panose="02040503050406030204" pitchFamily="18" charset="0"/>
                            </a:rPr>
                            <m:t>10</m:t>
                          </m:r>
                          <m:r>
                            <a:rPr lang="it-IT" sz="320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f>
                        <m:fPr>
                          <m:ctrlPr>
                            <a:rPr lang="it-IT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32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p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)}</m:t>
                          </m:r>
                        </m:num>
                        <m:den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𝑆𝑆𝑇</m:t>
                          </m:r>
                        </m:den>
                      </m:f>
                    </m:oMath>
                  </m:oMathPara>
                </a14:m>
                <a:endParaRPr lang="en-GB" sz="3200" dirty="0"/>
              </a:p>
            </p:txBody>
          </p:sp>
        </mc:Choice>
        <mc:Fallback xmlns="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08C3300D-6BC9-357A-F0EA-04B006BDED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6190" y="140475"/>
                <a:ext cx="8011758" cy="103214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FB687695-192B-94CF-5396-C57BF7588D40}"/>
                  </a:ext>
                </a:extLst>
              </p:cNvPr>
              <p:cNvSpPr txBox="1"/>
              <p:nvPr/>
            </p:nvSpPr>
            <p:spPr>
              <a:xfrm>
                <a:off x="956537" y="5984860"/>
                <a:ext cx="10537114" cy="523220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7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it-IT" sz="2800" dirty="0">
                    <a:ln>
                      <a:solidFill>
                        <a:schemeClr val="accent2"/>
                      </a:solidFill>
                    </a:ln>
                  </a:rPr>
                  <a:t>MAIN CONCLUSION: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800" b="0" i="1" smtClean="0">
                            <a:ln>
                              <a:solidFill>
                                <a:schemeClr val="accent2"/>
                              </a:solidFill>
                            </a:ln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800" b="0" i="1" smtClean="0">
                            <a:ln>
                              <a:solidFill>
                                <a:schemeClr val="accent2"/>
                              </a:solidFill>
                            </a:ln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it-IT" sz="2800" b="0" i="1" smtClean="0">
                            <a:ln>
                              <a:solidFill>
                                <a:schemeClr val="accent2"/>
                              </a:solidFill>
                            </a:ln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it-IT" sz="2800" b="0" i="1" smtClean="0">
                            <a:ln>
                              <a:solidFill>
                                <a:schemeClr val="accent2"/>
                              </a:solidFill>
                            </a:ln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GB" sz="2800" dirty="0">
                    <a:ln>
                      <a:solidFill>
                        <a:schemeClr val="accent2"/>
                      </a:solidFill>
                    </a:ln>
                  </a:rPr>
                  <a:t>IS INDEPENDENT OF SST (ANOMALIES)!</a:t>
                </a:r>
              </a:p>
            </p:txBody>
          </p:sp>
        </mc:Choice>
        <mc:Fallback xmlns="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FB687695-192B-94CF-5396-C57BF7588D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6537" y="5984860"/>
                <a:ext cx="10537114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28575">
                <a:solidFill>
                  <a:schemeClr val="accent1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38437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3DC31C33-C551-0AF8-2C45-152DFB957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16</a:t>
            </a:fld>
            <a:endParaRPr lang="en-GB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B9F4F2A5-A6E9-5A0D-8903-F4385439C9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5" y="1856442"/>
            <a:ext cx="6296904" cy="1143160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9BE55A1B-8CD7-4914-480E-471C345A2E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97" y="3528219"/>
            <a:ext cx="4744112" cy="154326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8CF63737-080E-B7E9-82D4-AEA0D316312F}"/>
                  </a:ext>
                </a:extLst>
              </p:cNvPr>
              <p:cNvSpPr txBox="1"/>
              <p:nvPr/>
            </p:nvSpPr>
            <p:spPr>
              <a:xfrm>
                <a:off x="7802833" y="281069"/>
                <a:ext cx="4389167" cy="11448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2000" dirty="0">
                    <a:sym typeface="Wingdings" panose="05000000000000000000" pitchFamily="2" charset="2"/>
                  </a:rPr>
                  <a:t>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it-IT" sz="44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it-IT" sz="44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it-IT" sz="44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𝜏</m:t>
                            </m:r>
                          </m:e>
                          <m:sub>
                            <m:r>
                              <a:rPr lang="it-IT" sz="44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𝑇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it-IT" sz="44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it-IT" sz="44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𝜏</m:t>
                            </m:r>
                          </m:e>
                          <m:sub>
                            <m:r>
                              <a:rPr lang="it-IT" sz="44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𝑞</m:t>
                            </m:r>
                          </m:sub>
                        </m:sSub>
                      </m:den>
                    </m:f>
                    <m:r>
                      <a:rPr lang="it-IT" sz="44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≫1</m:t>
                    </m:r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8CF63737-080E-B7E9-82D4-AEA0D31631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2833" y="281069"/>
                <a:ext cx="4389167" cy="1144801"/>
              </a:xfrm>
              <a:prstGeom prst="rect">
                <a:avLst/>
              </a:prstGeom>
              <a:blipFill>
                <a:blip r:embed="rId4"/>
                <a:stretch>
                  <a:fillRect l="-152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asellaDiTesto 7">
            <a:extLst>
              <a:ext uri="{FF2B5EF4-FFF2-40B4-BE49-F238E27FC236}">
                <a16:creationId xmlns:a16="http://schemas.microsoft.com/office/drawing/2014/main" id="{D6CB1434-B823-1C7F-12B3-0F16BE227B46}"/>
              </a:ext>
            </a:extLst>
          </p:cNvPr>
          <p:cNvSpPr txBox="1"/>
          <p:nvPr/>
        </p:nvSpPr>
        <p:spPr>
          <a:xfrm>
            <a:off x="419501" y="114806"/>
            <a:ext cx="408790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Ideal MABL: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Vertically</a:t>
            </a:r>
            <a:r>
              <a:rPr lang="it-IT" dirty="0"/>
              <a:t> </a:t>
            </a:r>
            <a:r>
              <a:rPr lang="it-IT" dirty="0" err="1"/>
              <a:t>homogeneous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no </a:t>
            </a:r>
            <a:r>
              <a:rPr lang="it-IT" dirty="0" err="1"/>
              <a:t>horizontal</a:t>
            </a:r>
            <a:r>
              <a:rPr lang="it-IT" dirty="0"/>
              <a:t> </a:t>
            </a:r>
            <a:r>
              <a:rPr lang="it-IT" dirty="0" err="1"/>
              <a:t>advection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ONLY </a:t>
            </a:r>
            <a:r>
              <a:rPr lang="it-IT" dirty="0" err="1"/>
              <a:t>surface</a:t>
            </a:r>
            <a:r>
              <a:rPr lang="it-IT" dirty="0"/>
              <a:t> </a:t>
            </a:r>
            <a:r>
              <a:rPr lang="it-IT" dirty="0" err="1"/>
              <a:t>fluxes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Newtonian</a:t>
            </a:r>
            <a:r>
              <a:rPr lang="it-IT" dirty="0"/>
              <a:t> </a:t>
            </a:r>
            <a:r>
              <a:rPr lang="it-IT" dirty="0" err="1"/>
              <a:t>relaxation</a:t>
            </a:r>
            <a:endParaRPr lang="en-GB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C4361DF4-B1EF-B94B-783B-477889424432}"/>
              </a:ext>
            </a:extLst>
          </p:cNvPr>
          <p:cNvSpPr txBox="1"/>
          <p:nvPr/>
        </p:nvSpPr>
        <p:spPr>
          <a:xfrm>
            <a:off x="6343449" y="1175792"/>
            <a:ext cx="1635162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9900" dirty="0"/>
              <a:t>}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551FEE1D-3290-E48C-B188-ED6E8AFEE5DA}"/>
                  </a:ext>
                </a:extLst>
              </p:cNvPr>
              <p:cNvSpPr txBox="1"/>
              <p:nvPr/>
            </p:nvSpPr>
            <p:spPr>
              <a:xfrm>
                <a:off x="7616415" y="2122439"/>
                <a:ext cx="4120179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/>
                  <a:t>MABL </a:t>
                </a:r>
                <a:r>
                  <a:rPr lang="it-IT" dirty="0" err="1"/>
                  <a:t>would</a:t>
                </a:r>
                <a:r>
                  <a:rPr lang="it-IT" dirty="0"/>
                  <a:t> saturate </a:t>
                </a:r>
                <a:r>
                  <a:rPr lang="it-IT" dirty="0" err="1"/>
                  <a:t>faster</a:t>
                </a:r>
                <a:r>
                  <a:rPr lang="it-IT" dirty="0"/>
                  <a:t> </a:t>
                </a:r>
                <a:r>
                  <a:rPr lang="it-IT" dirty="0" err="1"/>
                  <a:t>than</a:t>
                </a:r>
                <a:r>
                  <a:rPr lang="it-IT" dirty="0"/>
                  <a:t> </a:t>
                </a:r>
                <a:r>
                  <a:rPr lang="it-IT" dirty="0" err="1"/>
                  <a:t>it</a:t>
                </a:r>
                <a:r>
                  <a:rPr lang="it-IT" dirty="0"/>
                  <a:t> </a:t>
                </a:r>
                <a:r>
                  <a:rPr lang="it-IT" dirty="0" err="1"/>
                  <a:t>would</a:t>
                </a:r>
                <a:r>
                  <a:rPr lang="it-IT" dirty="0"/>
                  <a:t> </a:t>
                </a:r>
                <a:r>
                  <a:rPr lang="it-IT" dirty="0" err="1"/>
                  <a:t>heat</a:t>
                </a:r>
                <a:r>
                  <a:rPr lang="it-IT" dirty="0"/>
                  <a:t> up</a:t>
                </a:r>
              </a:p>
              <a:p>
                <a:endParaRPr lang="it-IT" dirty="0"/>
              </a:p>
              <a:p>
                <a:r>
                  <a:rPr lang="it-IT" dirty="0">
                    <a:sym typeface="Wingdings" panose="05000000000000000000" pitchFamily="2" charset="2"/>
                  </a:rPr>
                  <a:t>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𝑞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2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GB" dirty="0"/>
                  <a:t> IS THEREFORE SET BY BALANCE BETWEEN ENTRAINMENT AND SURFACE FLUXES</a:t>
                </a:r>
              </a:p>
            </p:txBody>
          </p:sp>
        </mc:Choice>
        <mc:Fallback xmlns="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551FEE1D-3290-E48C-B188-ED6E8AFEE5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6415" y="2122439"/>
                <a:ext cx="4120179" cy="1754326"/>
              </a:xfrm>
              <a:prstGeom prst="rect">
                <a:avLst/>
              </a:prstGeom>
              <a:blipFill>
                <a:blip r:embed="rId5"/>
                <a:stretch>
                  <a:fillRect l="-1183" t="-1389" r="-888" b="-486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97008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5237DAB0-51C0-F0C8-9DAE-BD96CE3C0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17</a:t>
            </a:fld>
            <a:endParaRPr lang="en-GB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4558B233-BCE0-25B8-EDD4-69180A09D1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0987" y="2187006"/>
            <a:ext cx="5477639" cy="4305901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1158D642-C0E4-BD1D-2433-93B34D9ACA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262" y="2187006"/>
            <a:ext cx="5193802" cy="412395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3A6E332F-5609-6DE5-E436-36D5F47D5D49}"/>
                  </a:ext>
                </a:extLst>
              </p:cNvPr>
              <p:cNvSpPr txBox="1"/>
              <p:nvPr/>
            </p:nvSpPr>
            <p:spPr>
              <a:xfrm>
                <a:off x="1839558" y="920888"/>
                <a:ext cx="9537448" cy="9185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/>
                  <a:t>Same for HFX…                                                                                     …  </a:t>
                </a:r>
                <a:r>
                  <a:rPr lang="it-IT" dirty="0" err="1"/>
                  <a:t>but</a:t>
                </a:r>
                <a:r>
                  <a:rPr lang="it-IT" dirty="0"/>
                  <a:t> </a:t>
                </a:r>
                <a:r>
                  <a:rPr lang="it-IT" dirty="0" err="1"/>
                  <a:t>evaluate</a:t>
                </a:r>
                <a:r>
                  <a:rPr lang="it-IT" dirty="0"/>
                  <a:t>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it-IT" sz="3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36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d>
                          <m:dPr>
                            <m:ctrlPr>
                              <a:rPr lang="it-IT" sz="3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sz="3600" b="0" i="1" smtClean="0">
                                <a:latin typeface="Cambria Math" panose="02040503050406030204" pitchFamily="18" charset="0"/>
                              </a:rPr>
                              <m:t>𝑆𝑆𝑇</m:t>
                            </m:r>
                            <m:r>
                              <a:rPr lang="it-IT" sz="3600" b="0" i="1" smtClean="0">
                                <a:latin typeface="Cambria Math" panose="02040503050406030204" pitchFamily="18" charset="0"/>
                              </a:rPr>
                              <m:t> −</m:t>
                            </m:r>
                            <m:sSub>
                              <m:sSubPr>
                                <m:ctrlPr>
                                  <a:rPr lang="it-IT" sz="3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36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it-IT" sz="3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it-IT" sz="3600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</m:e>
                        </m:d>
                      </m:num>
                      <m:den>
                        <m:r>
                          <a:rPr lang="it-IT" sz="36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it-IT" sz="3600" b="0" i="1" smtClean="0">
                            <a:latin typeface="Cambria Math" panose="02040503050406030204" pitchFamily="18" charset="0"/>
                          </a:rPr>
                          <m:t>𝑆𝑆𝑇</m:t>
                        </m:r>
                      </m:den>
                    </m:f>
                  </m:oMath>
                </a14:m>
                <a:r>
                  <a:rPr lang="it-IT" sz="3600" dirty="0"/>
                  <a:t> </a:t>
                </a:r>
                <a:endParaRPr lang="en-GB" dirty="0"/>
              </a:p>
            </p:txBody>
          </p:sp>
        </mc:Choice>
        <mc:Fallback xmlns="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3A6E332F-5609-6DE5-E436-36D5F47D5D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9558" y="920888"/>
                <a:ext cx="9537448" cy="918585"/>
              </a:xfrm>
              <a:prstGeom prst="rect">
                <a:avLst/>
              </a:prstGeom>
              <a:blipFill>
                <a:blip r:embed="rId4"/>
                <a:stretch>
                  <a:fillRect l="-57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410458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5237DAB0-51C0-F0C8-9DAE-BD96CE3C0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18</a:t>
            </a:fld>
            <a:endParaRPr lang="en-GB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70D8A0C6-A947-6C31-F1BE-AC2DCA17DE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33" y="1701209"/>
            <a:ext cx="5563376" cy="4505954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B55B3772-1FAC-76C5-CD94-2B5527BEA6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2846" y="1580413"/>
            <a:ext cx="5680621" cy="462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0431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F6F8F48-FCB0-F7E2-BAD5-F3D218A2C9A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 err="1"/>
              <a:t>Chapter</a:t>
            </a:r>
            <a:r>
              <a:rPr lang="it-IT" dirty="0"/>
              <a:t> 3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33741D29-7690-ECC5-9952-EB09A01DDF4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/>
              <a:t>How </a:t>
            </a:r>
            <a:r>
              <a:rPr lang="it-IT" dirty="0" err="1"/>
              <a:t>does</a:t>
            </a:r>
            <a:r>
              <a:rPr lang="it-IT" dirty="0"/>
              <a:t> SST </a:t>
            </a:r>
            <a:r>
              <a:rPr lang="it-IT" dirty="0" err="1"/>
              <a:t>contribute</a:t>
            </a:r>
            <a:r>
              <a:rPr lang="it-IT" dirty="0"/>
              <a:t> to shaping the </a:t>
            </a:r>
            <a:r>
              <a:rPr lang="it-IT" dirty="0" err="1"/>
              <a:t>spatial</a:t>
            </a:r>
            <a:r>
              <a:rPr lang="it-IT" dirty="0"/>
              <a:t> </a:t>
            </a:r>
            <a:r>
              <a:rPr lang="it-IT" dirty="0" err="1"/>
              <a:t>variability</a:t>
            </a:r>
            <a:r>
              <a:rPr lang="it-IT" dirty="0"/>
              <a:t> of LHF?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B6095D2A-2B6B-7D70-95F9-889D34B9E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16962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D8DFA1FD-00E0-994D-6F94-49396B4461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2</a:t>
            </a:fld>
            <a:endParaRPr lang="en-GB"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410E49D1-04E4-DEDC-CD04-AFD5A7C6F9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3838" y="0"/>
            <a:ext cx="8376221" cy="7056438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A2A44E0A-DE9F-4B3D-1CF0-2171A61C5420}"/>
              </a:ext>
            </a:extLst>
          </p:cNvPr>
          <p:cNvSpPr txBox="1"/>
          <p:nvPr/>
        </p:nvSpPr>
        <p:spPr>
          <a:xfrm>
            <a:off x="501445" y="324465"/>
            <a:ext cx="3333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The </a:t>
            </a:r>
            <a:r>
              <a:rPr lang="it-IT" dirty="0" err="1"/>
              <a:t>Gulf</a:t>
            </a:r>
            <a:r>
              <a:rPr lang="it-IT" dirty="0"/>
              <a:t> Stream case</a:t>
            </a:r>
            <a:endParaRPr lang="en-GB" dirty="0"/>
          </a:p>
        </p:txBody>
      </p:sp>
      <p:sp>
        <p:nvSpPr>
          <p:cNvPr id="2" name="Ovale 1">
            <a:extLst>
              <a:ext uri="{FF2B5EF4-FFF2-40B4-BE49-F238E27FC236}">
                <a16:creationId xmlns:a16="http://schemas.microsoft.com/office/drawing/2014/main" id="{26173155-40B1-7D9A-CBFA-EB1493252278}"/>
              </a:ext>
            </a:extLst>
          </p:cNvPr>
          <p:cNvSpPr/>
          <p:nvPr/>
        </p:nvSpPr>
        <p:spPr>
          <a:xfrm>
            <a:off x="8836090" y="2677886"/>
            <a:ext cx="1464906" cy="1408922"/>
          </a:xfrm>
          <a:prstGeom prst="ellips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774E3427-7EEF-A79C-4B17-C691DE0C0848}"/>
              </a:ext>
            </a:extLst>
          </p:cNvPr>
          <p:cNvCxnSpPr>
            <a:stCxn id="2" idx="2"/>
          </p:cNvCxnSpPr>
          <p:nvPr/>
        </p:nvCxnSpPr>
        <p:spPr>
          <a:xfrm flipH="1" flipV="1">
            <a:off x="3219061" y="3368351"/>
            <a:ext cx="5617029" cy="1399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D88F3ACA-D3D5-B9D7-3C27-6D7061899819}"/>
              </a:ext>
            </a:extLst>
          </p:cNvPr>
          <p:cNvSpPr txBox="1"/>
          <p:nvPr/>
        </p:nvSpPr>
        <p:spPr>
          <a:xfrm>
            <a:off x="264568" y="3045185"/>
            <a:ext cx="2892490" cy="646331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OPERATIONAL DEFINITION OF OCEANIC MESOSCALE</a:t>
            </a:r>
          </a:p>
        </p:txBody>
      </p:sp>
    </p:spTree>
    <p:extLst>
      <p:ext uri="{BB962C8B-B14F-4D97-AF65-F5344CB8AC3E}">
        <p14:creationId xmlns:p14="http://schemas.microsoft.com/office/powerpoint/2010/main" val="27610534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5237DAB0-51C0-F0C8-9DAE-BD96CE3C0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20</a:t>
            </a:fld>
            <a:endParaRPr lang="en-GB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4E3448D5-F7DF-C4CA-0FFE-8CB78A4CF7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76" y="140475"/>
            <a:ext cx="11536986" cy="817282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A8583EEB-4A16-BD88-3E92-BE07324B5C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063" y="766718"/>
            <a:ext cx="4352500" cy="722250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D565248C-CC1D-6A7F-C159-DECC358860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375" y="1358990"/>
            <a:ext cx="4390513" cy="893307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F24FEF37-C95A-6818-11FA-F46D899A04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375" y="2036997"/>
            <a:ext cx="2527873" cy="589203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F8C95AA3-FA3A-85DA-E765-3AB3E942C1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3375" y="4334307"/>
            <a:ext cx="11078200" cy="469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4503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5237DAB0-51C0-F0C8-9DAE-BD96CE3C0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21</a:t>
            </a:fld>
            <a:endParaRPr lang="en-GB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4953C38F-7F86-6D62-7FED-4EB7195871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5908" y="870698"/>
            <a:ext cx="9192908" cy="5487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0426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B2A002BF-7CF4-2C94-F6A3-5FC0F4F92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22</a:t>
            </a:fld>
            <a:endParaRPr lang="en-GB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215BF768-6B7C-120D-0FA8-7FE7EBC198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68169"/>
            <a:ext cx="12192000" cy="4270439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D27C93D9-8078-C189-5883-22E3C7FEA062}"/>
              </a:ext>
            </a:extLst>
          </p:cNvPr>
          <p:cNvSpPr txBox="1"/>
          <p:nvPr/>
        </p:nvSpPr>
        <p:spPr>
          <a:xfrm>
            <a:off x="3076687" y="408791"/>
            <a:ext cx="6884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DA RIFARE!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683040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>
            <a:extLst>
              <a:ext uri="{FF2B5EF4-FFF2-40B4-BE49-F238E27FC236}">
                <a16:creationId xmlns:a16="http://schemas.microsoft.com/office/drawing/2014/main" id="{3E568865-A249-3A90-660C-6B01A575AC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6201" y="989704"/>
            <a:ext cx="5988797" cy="3681425"/>
          </a:xfrm>
          <a:prstGeom prst="rect">
            <a:avLst/>
          </a:prstGeom>
        </p:spPr>
      </p:pic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0DA3BE80-7ED9-488E-C981-71FCD17B19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23</a:t>
            </a:fld>
            <a:endParaRPr lang="en-GB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20715D91-AE28-1B30-8C10-8CE531496D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56" y="989704"/>
            <a:ext cx="6024768" cy="3660942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7F4F6480-E122-49FE-D801-04C649051BA6}"/>
              </a:ext>
            </a:extLst>
          </p:cNvPr>
          <p:cNvSpPr txBox="1"/>
          <p:nvPr/>
        </p:nvSpPr>
        <p:spPr>
          <a:xfrm>
            <a:off x="2887531" y="256604"/>
            <a:ext cx="84662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 err="1"/>
              <a:t>Normalized</a:t>
            </a:r>
            <a:r>
              <a:rPr lang="it-IT" sz="2400" dirty="0"/>
              <a:t> </a:t>
            </a:r>
            <a:r>
              <a:rPr lang="it-IT" sz="2400" dirty="0" err="1"/>
              <a:t>covariances</a:t>
            </a:r>
            <a:r>
              <a:rPr lang="it-IT" sz="2400" dirty="0"/>
              <a:t> («LOCAL CORRELATIONS»)</a:t>
            </a:r>
            <a:endParaRPr lang="en-GB" sz="2400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BDE65C49-9257-6337-1324-4DC6E60E6B87}"/>
              </a:ext>
            </a:extLst>
          </p:cNvPr>
          <p:cNvSpPr txBox="1"/>
          <p:nvPr/>
        </p:nvSpPr>
        <p:spPr>
          <a:xfrm>
            <a:off x="505609" y="5152913"/>
            <a:ext cx="1145689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/>
              <a:t>SST </a:t>
            </a:r>
            <a:r>
              <a:rPr lang="it-IT" sz="2400" dirty="0" err="1"/>
              <a:t>variability</a:t>
            </a:r>
            <a:r>
              <a:rPr lang="it-IT" sz="2400" dirty="0"/>
              <a:t> </a:t>
            </a:r>
            <a:r>
              <a:rPr lang="it-IT" sz="2400" dirty="0" err="1"/>
              <a:t>dominates</a:t>
            </a:r>
            <a:r>
              <a:rPr lang="it-IT" sz="2400" dirty="0"/>
              <a:t> </a:t>
            </a:r>
            <a:r>
              <a:rPr lang="it-IT" sz="2400" dirty="0" err="1"/>
              <a:t>at</a:t>
            </a:r>
            <a:r>
              <a:rPr lang="it-IT" sz="2400" dirty="0"/>
              <a:t> small </a:t>
            </a:r>
            <a:r>
              <a:rPr lang="it-IT" sz="2400" dirty="0" err="1"/>
              <a:t>scales</a:t>
            </a:r>
            <a:endParaRPr lang="it-IT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U leads variability at larger scales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q is important in inhibiting LHF release and it is still constrained by atmospheric processes</a:t>
            </a:r>
          </a:p>
        </p:txBody>
      </p:sp>
    </p:spTree>
    <p:extLst>
      <p:ext uri="{BB962C8B-B14F-4D97-AF65-F5344CB8AC3E}">
        <p14:creationId xmlns:p14="http://schemas.microsoft.com/office/powerpoint/2010/main" val="1386630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71276BDB-3E72-406F-E10B-F97067F1B3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24</a:t>
            </a:fld>
            <a:endParaRPr lang="en-GB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1E7A6F38-446F-7CA6-08FC-83C59CC09A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138"/>
          <a:stretch/>
        </p:blipFill>
        <p:spPr>
          <a:xfrm>
            <a:off x="0" y="0"/>
            <a:ext cx="6204857" cy="7177547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6C6B0C98-7CA6-E92A-1364-C7D5C2282292}"/>
              </a:ext>
            </a:extLst>
          </p:cNvPr>
          <p:cNvSpPr txBox="1"/>
          <p:nvPr/>
        </p:nvSpPr>
        <p:spPr>
          <a:xfrm>
            <a:off x="6792686" y="140475"/>
            <a:ext cx="456111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In the end …</a:t>
            </a:r>
          </a:p>
          <a:p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studied</a:t>
            </a:r>
            <a:r>
              <a:rPr lang="it-IT" dirty="0"/>
              <a:t> the </a:t>
            </a:r>
            <a:r>
              <a:rPr lang="it-IT" dirty="0" err="1"/>
              <a:t>influence</a:t>
            </a:r>
            <a:r>
              <a:rPr lang="it-IT" dirty="0"/>
              <a:t> of mesoscale SST patterns on </a:t>
            </a:r>
            <a:r>
              <a:rPr lang="it-IT" dirty="0" err="1"/>
              <a:t>atmospheric</a:t>
            </a:r>
            <a:r>
              <a:rPr lang="it-IT" dirty="0"/>
              <a:t> </a:t>
            </a:r>
            <a:r>
              <a:rPr lang="it-IT" dirty="0" err="1"/>
              <a:t>variables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SST </a:t>
            </a:r>
            <a:r>
              <a:rPr lang="it-IT" dirty="0" err="1"/>
              <a:t>anomalies</a:t>
            </a:r>
            <a:r>
              <a:rPr lang="it-IT" dirty="0"/>
              <a:t> DO </a:t>
            </a:r>
            <a:r>
              <a:rPr lang="it-IT" dirty="0" err="1"/>
              <a:t>modify</a:t>
            </a:r>
            <a:r>
              <a:rPr lang="it-IT" dirty="0"/>
              <a:t> </a:t>
            </a:r>
            <a:r>
              <a:rPr lang="it-IT" dirty="0" err="1"/>
              <a:t>surface</a:t>
            </a:r>
            <a:r>
              <a:rPr lang="it-IT" dirty="0"/>
              <a:t> </a:t>
            </a:r>
            <a:r>
              <a:rPr lang="it-IT" dirty="0" err="1"/>
              <a:t>fluxes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SST </a:t>
            </a:r>
            <a:r>
              <a:rPr lang="it-IT" dirty="0" err="1"/>
              <a:t>anomalies</a:t>
            </a:r>
            <a:r>
              <a:rPr lang="it-IT" dirty="0"/>
              <a:t> DO impact </a:t>
            </a:r>
            <a:r>
              <a:rPr lang="it-IT" dirty="0" err="1"/>
              <a:t>static</a:t>
            </a:r>
            <a:r>
              <a:rPr lang="it-IT" dirty="0"/>
              <a:t> </a:t>
            </a:r>
            <a:r>
              <a:rPr lang="it-IT" dirty="0" err="1"/>
              <a:t>stability</a:t>
            </a:r>
            <a:r>
              <a:rPr lang="it-IT" dirty="0"/>
              <a:t> and </a:t>
            </a:r>
            <a:r>
              <a:rPr lang="it-IT" dirty="0" err="1"/>
              <a:t>thus</a:t>
            </a:r>
            <a:r>
              <a:rPr lang="it-IT" dirty="0"/>
              <a:t> MABL </a:t>
            </a:r>
            <a:r>
              <a:rPr lang="it-IT" dirty="0" err="1"/>
              <a:t>turbulence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SST </a:t>
            </a:r>
            <a:r>
              <a:rPr lang="it-IT" dirty="0" err="1"/>
              <a:t>anomalies</a:t>
            </a:r>
            <a:r>
              <a:rPr lang="it-IT" dirty="0"/>
              <a:t> DO NOT </a:t>
            </a:r>
            <a:r>
              <a:rPr lang="it-IT" dirty="0" err="1"/>
              <a:t>constrain</a:t>
            </a:r>
            <a:r>
              <a:rPr lang="it-IT" dirty="0"/>
              <a:t> MABL </a:t>
            </a:r>
            <a:r>
              <a:rPr lang="it-IT" dirty="0" err="1"/>
              <a:t>moisture</a:t>
            </a:r>
            <a:r>
              <a:rPr lang="it-IT" dirty="0"/>
              <a:t>, </a:t>
            </a:r>
            <a:r>
              <a:rPr lang="it-IT" dirty="0" err="1"/>
              <a:t>but</a:t>
            </a:r>
            <a:r>
              <a:rPr lang="it-IT" dirty="0"/>
              <a:t> RH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SSTs</a:t>
            </a:r>
            <a:r>
              <a:rPr lang="it-IT" dirty="0"/>
              <a:t> DO set the </a:t>
            </a:r>
            <a:r>
              <a:rPr lang="it-IT" dirty="0" err="1"/>
              <a:t>variability</a:t>
            </a:r>
            <a:r>
              <a:rPr lang="it-IT" dirty="0"/>
              <a:t> of LHF </a:t>
            </a:r>
            <a:r>
              <a:rPr lang="it-IT" dirty="0" err="1"/>
              <a:t>when</a:t>
            </a:r>
            <a:r>
              <a:rPr lang="it-IT" dirty="0"/>
              <a:t> Small-</a:t>
            </a:r>
            <a:r>
              <a:rPr lang="it-IT" dirty="0" err="1"/>
              <a:t>scales</a:t>
            </a:r>
            <a:r>
              <a:rPr lang="it-IT" dirty="0"/>
              <a:t> </a:t>
            </a:r>
            <a:r>
              <a:rPr lang="it-IT" dirty="0" err="1"/>
              <a:t>included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Wind and </a:t>
            </a:r>
            <a:r>
              <a:rPr lang="it-IT" dirty="0" err="1"/>
              <a:t>moisture</a:t>
            </a:r>
            <a:r>
              <a:rPr lang="it-IT" dirty="0"/>
              <a:t> </a:t>
            </a:r>
            <a:r>
              <a:rPr lang="it-IT" dirty="0" err="1"/>
              <a:t>contribute</a:t>
            </a:r>
            <a:r>
              <a:rPr lang="it-IT" dirty="0"/>
              <a:t> the </a:t>
            </a:r>
            <a:r>
              <a:rPr lang="it-IT" dirty="0" err="1"/>
              <a:t>most</a:t>
            </a:r>
            <a:r>
              <a:rPr lang="it-IT" dirty="0"/>
              <a:t> to LHF </a:t>
            </a:r>
            <a:r>
              <a:rPr lang="it-IT" dirty="0" err="1"/>
              <a:t>variance</a:t>
            </a:r>
            <a:r>
              <a:rPr lang="it-IT" dirty="0"/>
              <a:t> </a:t>
            </a:r>
            <a:r>
              <a:rPr lang="it-IT" dirty="0" err="1"/>
              <a:t>at</a:t>
            </a:r>
            <a:r>
              <a:rPr lang="it-IT" dirty="0"/>
              <a:t> </a:t>
            </a:r>
            <a:r>
              <a:rPr lang="it-IT" dirty="0" err="1"/>
              <a:t>larger</a:t>
            </a:r>
            <a:r>
              <a:rPr lang="it-IT" dirty="0"/>
              <a:t> </a:t>
            </a:r>
            <a:r>
              <a:rPr lang="it-IT" dirty="0" err="1"/>
              <a:t>scales</a:t>
            </a:r>
            <a:endParaRPr lang="it-IT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2CAB69B0-FC0B-1959-B0D7-98395DBF71B0}"/>
              </a:ext>
            </a:extLst>
          </p:cNvPr>
          <p:cNvSpPr txBox="1"/>
          <p:nvPr/>
        </p:nvSpPr>
        <p:spPr>
          <a:xfrm>
            <a:off x="6792686" y="5250790"/>
            <a:ext cx="437605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FUTURE RESEARCH</a:t>
            </a:r>
          </a:p>
          <a:p>
            <a:endParaRPr lang="it-IT" dirty="0"/>
          </a:p>
          <a:p>
            <a:r>
              <a:rPr lang="it-IT" dirty="0"/>
              <a:t>How can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quantify</a:t>
            </a:r>
            <a:r>
              <a:rPr lang="it-IT" dirty="0"/>
              <a:t> </a:t>
            </a:r>
            <a:r>
              <a:rPr lang="it-IT" dirty="0" err="1"/>
              <a:t>entrainment</a:t>
            </a:r>
            <a:r>
              <a:rPr lang="it-IT" dirty="0"/>
              <a:t>?</a:t>
            </a:r>
          </a:p>
          <a:p>
            <a:r>
              <a:rPr lang="it-IT" dirty="0"/>
              <a:t>How do </a:t>
            </a:r>
            <a:r>
              <a:rPr lang="it-IT" dirty="0" err="1"/>
              <a:t>coupling</a:t>
            </a:r>
            <a:r>
              <a:rPr lang="it-IT" dirty="0"/>
              <a:t> feedbacks </a:t>
            </a:r>
            <a:r>
              <a:rPr lang="it-IT" dirty="0" err="1"/>
              <a:t>actually</a:t>
            </a:r>
            <a:r>
              <a:rPr lang="it-IT" dirty="0"/>
              <a:t> </a:t>
            </a:r>
            <a:r>
              <a:rPr lang="it-IT" dirty="0" err="1"/>
              <a:t>shape</a:t>
            </a:r>
            <a:r>
              <a:rPr lang="it-IT" dirty="0"/>
              <a:t> SST?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755520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33CD4D16-5F1F-1822-8363-FA6040BFE8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177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0811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1BC1BDF8-E966-FAD1-678D-802DD82FE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26</a:t>
            </a:fld>
            <a:endParaRPr lang="en-GB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034F47C9-52BE-76B3-FA31-A7250D95E64A}"/>
              </a:ext>
            </a:extLst>
          </p:cNvPr>
          <p:cNvSpPr txBox="1"/>
          <p:nvPr/>
        </p:nvSpPr>
        <p:spPr>
          <a:xfrm>
            <a:off x="4320072" y="1166327"/>
            <a:ext cx="1775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backups</a:t>
            </a:r>
          </a:p>
        </p:txBody>
      </p:sp>
    </p:spTree>
    <p:extLst>
      <p:ext uri="{BB962C8B-B14F-4D97-AF65-F5344CB8AC3E}">
        <p14:creationId xmlns:p14="http://schemas.microsoft.com/office/powerpoint/2010/main" val="15369870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89937FCD-6A60-C24A-DC4C-BB9D4C2319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443981" cy="7177548"/>
          </a:xfrm>
          <a:prstGeom prst="rect">
            <a:avLst/>
          </a:prstGeom>
        </p:spPr>
      </p:pic>
      <p:sp>
        <p:nvSpPr>
          <p:cNvPr id="2" name="Freccia in su 1">
            <a:extLst>
              <a:ext uri="{FF2B5EF4-FFF2-40B4-BE49-F238E27FC236}">
                <a16:creationId xmlns:a16="http://schemas.microsoft.com/office/drawing/2014/main" id="{F8ADDDE9-E053-1533-EAE8-62DE5845E0C1}"/>
              </a:ext>
            </a:extLst>
          </p:cNvPr>
          <p:cNvSpPr/>
          <p:nvPr/>
        </p:nvSpPr>
        <p:spPr>
          <a:xfrm>
            <a:off x="8938028" y="4221335"/>
            <a:ext cx="226244" cy="848413"/>
          </a:xfrm>
          <a:prstGeom prst="up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Freccia in su 3">
            <a:extLst>
              <a:ext uri="{FF2B5EF4-FFF2-40B4-BE49-F238E27FC236}">
                <a16:creationId xmlns:a16="http://schemas.microsoft.com/office/drawing/2014/main" id="{4D6AC353-6012-CD64-CA30-DC277CD0FC5F}"/>
              </a:ext>
            </a:extLst>
          </p:cNvPr>
          <p:cNvSpPr/>
          <p:nvPr/>
        </p:nvSpPr>
        <p:spPr>
          <a:xfrm>
            <a:off x="9431364" y="4221334"/>
            <a:ext cx="226244" cy="848413"/>
          </a:xfrm>
          <a:prstGeom prst="up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4F58DD7C-B27D-CFA2-22C8-228386FA70A6}"/>
              </a:ext>
            </a:extLst>
          </p:cNvPr>
          <p:cNvSpPr txBox="1"/>
          <p:nvPr/>
        </p:nvSpPr>
        <p:spPr>
          <a:xfrm>
            <a:off x="8300148" y="5179135"/>
            <a:ext cx="24886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rgbClr val="FFC000"/>
                </a:solidFill>
              </a:rPr>
              <a:t>Turbulent</a:t>
            </a:r>
            <a:r>
              <a:rPr lang="it-IT" dirty="0">
                <a:solidFill>
                  <a:srgbClr val="FFC000"/>
                </a:solidFill>
              </a:rPr>
              <a:t> </a:t>
            </a:r>
            <a:r>
              <a:rPr lang="it-IT" dirty="0" err="1">
                <a:solidFill>
                  <a:srgbClr val="FFC000"/>
                </a:solidFill>
              </a:rPr>
              <a:t>fluxes</a:t>
            </a:r>
            <a:endParaRPr lang="it-IT" dirty="0">
              <a:solidFill>
                <a:srgbClr val="FFC000"/>
              </a:solidFill>
            </a:endParaRPr>
          </a:p>
          <a:p>
            <a:r>
              <a:rPr lang="it-IT" dirty="0">
                <a:solidFill>
                  <a:srgbClr val="FFC000"/>
                </a:solidFill>
              </a:rPr>
              <a:t>LHF, HFX</a:t>
            </a:r>
            <a:endParaRPr lang="en-GB" dirty="0">
              <a:solidFill>
                <a:srgbClr val="FFC000"/>
              </a:solidFill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3D18C0B5-D8D4-B8DB-66C9-DB4CA8390993}"/>
              </a:ext>
            </a:extLst>
          </p:cNvPr>
          <p:cNvSpPr txBox="1"/>
          <p:nvPr/>
        </p:nvSpPr>
        <p:spPr>
          <a:xfrm>
            <a:off x="1819374" y="862791"/>
            <a:ext cx="16214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 err="1">
                <a:solidFill>
                  <a:srgbClr val="00B0F0"/>
                </a:solidFill>
              </a:rPr>
              <a:t>Humidity</a:t>
            </a:r>
            <a:endParaRPr lang="en-GB" dirty="0">
              <a:solidFill>
                <a:srgbClr val="00B0F0"/>
              </a:solidFill>
            </a:endParaRP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BF1593E9-5F6D-5521-CEAC-7573AA76DEFB}"/>
              </a:ext>
            </a:extLst>
          </p:cNvPr>
          <p:cNvSpPr txBox="1"/>
          <p:nvPr/>
        </p:nvSpPr>
        <p:spPr>
          <a:xfrm>
            <a:off x="6490558" y="2208796"/>
            <a:ext cx="16214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rgbClr val="FF0000"/>
                </a:solidFill>
              </a:rPr>
              <a:t>Convective</a:t>
            </a:r>
            <a:endParaRPr lang="it-IT" dirty="0">
              <a:solidFill>
                <a:srgbClr val="FF0000"/>
              </a:solidFill>
            </a:endParaRPr>
          </a:p>
          <a:p>
            <a:r>
              <a:rPr lang="it-IT" dirty="0" err="1">
                <a:solidFill>
                  <a:srgbClr val="FF0000"/>
                </a:solidFill>
              </a:rPr>
              <a:t>organization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15" name="Freccia circolare a destra 14">
            <a:extLst>
              <a:ext uri="{FF2B5EF4-FFF2-40B4-BE49-F238E27FC236}">
                <a16:creationId xmlns:a16="http://schemas.microsoft.com/office/drawing/2014/main" id="{E181C93B-C4EE-67AC-DB70-335925F4B2EA}"/>
              </a:ext>
            </a:extLst>
          </p:cNvPr>
          <p:cNvSpPr/>
          <p:nvPr/>
        </p:nvSpPr>
        <p:spPr>
          <a:xfrm>
            <a:off x="10233408" y="2816793"/>
            <a:ext cx="471341" cy="1809947"/>
          </a:xfrm>
          <a:prstGeom prst="curvedRightArrow">
            <a:avLst/>
          </a:prstGeom>
          <a:solidFill>
            <a:srgbClr val="FF0000"/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6" name="Freccia circolare a destra 15">
            <a:extLst>
              <a:ext uri="{FF2B5EF4-FFF2-40B4-BE49-F238E27FC236}">
                <a16:creationId xmlns:a16="http://schemas.microsoft.com/office/drawing/2014/main" id="{E34B8FC2-9BF8-48E8-14C4-E09E48985B61}"/>
              </a:ext>
            </a:extLst>
          </p:cNvPr>
          <p:cNvSpPr/>
          <p:nvPr/>
        </p:nvSpPr>
        <p:spPr>
          <a:xfrm rot="10800000">
            <a:off x="11279783" y="2816792"/>
            <a:ext cx="471341" cy="1809947"/>
          </a:xfrm>
          <a:prstGeom prst="curvedRightArrow">
            <a:avLst/>
          </a:prstGeom>
          <a:solidFill>
            <a:srgbClr val="FF0000"/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cxnSp>
        <p:nvCxnSpPr>
          <p:cNvPr id="20" name="Connettore curvo 19">
            <a:extLst>
              <a:ext uri="{FF2B5EF4-FFF2-40B4-BE49-F238E27FC236}">
                <a16:creationId xmlns:a16="http://schemas.microsoft.com/office/drawing/2014/main" id="{F4F3E73E-D062-9EA8-0A0B-5044730EFE7C}"/>
              </a:ext>
            </a:extLst>
          </p:cNvPr>
          <p:cNvCxnSpPr>
            <a:cxnSpLocks/>
          </p:cNvCxnSpPr>
          <p:nvPr/>
        </p:nvCxnSpPr>
        <p:spPr>
          <a:xfrm flipV="1">
            <a:off x="6419261" y="325774"/>
            <a:ext cx="2225119" cy="1442301"/>
          </a:xfrm>
          <a:prstGeom prst="curvedConnector3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966AE840-B9A0-2606-9C22-D38BCCE5EC60}"/>
              </a:ext>
            </a:extLst>
          </p:cNvPr>
          <p:cNvSpPr txBox="1"/>
          <p:nvPr/>
        </p:nvSpPr>
        <p:spPr>
          <a:xfrm rot="19166434">
            <a:off x="6828161" y="939350"/>
            <a:ext cx="2290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7030A0"/>
                </a:solidFill>
              </a:rPr>
              <a:t>Radiative balance</a:t>
            </a:r>
            <a:endParaRPr lang="en-GB" dirty="0">
              <a:solidFill>
                <a:srgbClr val="7030A0"/>
              </a:solidFill>
            </a:endParaRP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17A2C7D-E95E-EED3-9F02-59D74146F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EDFC3-BF1F-4615-AFAC-38CB61E5DE3E}" type="slidenum">
              <a:rPr lang="en-GB" smtClean="0"/>
              <a:t>27</a:t>
            </a:fld>
            <a:endParaRPr lang="en-GB"/>
          </a:p>
        </p:txBody>
      </p:sp>
      <p:sp>
        <p:nvSpPr>
          <p:cNvPr id="7" name="Freccia circolare in su 6">
            <a:extLst>
              <a:ext uri="{FF2B5EF4-FFF2-40B4-BE49-F238E27FC236}">
                <a16:creationId xmlns:a16="http://schemas.microsoft.com/office/drawing/2014/main" id="{8568668F-4D5A-D52E-FAAD-3B47BF1EA1B2}"/>
              </a:ext>
            </a:extLst>
          </p:cNvPr>
          <p:cNvSpPr/>
          <p:nvPr/>
        </p:nvSpPr>
        <p:spPr>
          <a:xfrm rot="18030848">
            <a:off x="9799010" y="4804715"/>
            <a:ext cx="441471" cy="311084"/>
          </a:xfrm>
          <a:prstGeom prst="curvedUp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8" name="Freccia circolare in su 7">
            <a:extLst>
              <a:ext uri="{FF2B5EF4-FFF2-40B4-BE49-F238E27FC236}">
                <a16:creationId xmlns:a16="http://schemas.microsoft.com/office/drawing/2014/main" id="{6678E864-007B-7435-581E-021322D0C096}"/>
              </a:ext>
            </a:extLst>
          </p:cNvPr>
          <p:cNvSpPr/>
          <p:nvPr/>
        </p:nvSpPr>
        <p:spPr>
          <a:xfrm rot="9054508">
            <a:off x="9107302" y="3873626"/>
            <a:ext cx="441471" cy="311084"/>
          </a:xfrm>
          <a:prstGeom prst="curvedUp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9" name="Freccia circolare in su 8">
            <a:extLst>
              <a:ext uri="{FF2B5EF4-FFF2-40B4-BE49-F238E27FC236}">
                <a16:creationId xmlns:a16="http://schemas.microsoft.com/office/drawing/2014/main" id="{F14434BF-11BC-85C5-112D-155C35497DDB}"/>
              </a:ext>
            </a:extLst>
          </p:cNvPr>
          <p:cNvSpPr/>
          <p:nvPr/>
        </p:nvSpPr>
        <p:spPr>
          <a:xfrm rot="11485598">
            <a:off x="9301950" y="5623035"/>
            <a:ext cx="441471" cy="311084"/>
          </a:xfrm>
          <a:prstGeom prst="curvedUp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0" name="Freccia circolare in su 9">
            <a:extLst>
              <a:ext uri="{FF2B5EF4-FFF2-40B4-BE49-F238E27FC236}">
                <a16:creationId xmlns:a16="http://schemas.microsoft.com/office/drawing/2014/main" id="{F0827194-2490-B3B3-011A-7F889BFA5867}"/>
              </a:ext>
            </a:extLst>
          </p:cNvPr>
          <p:cNvSpPr/>
          <p:nvPr/>
        </p:nvSpPr>
        <p:spPr>
          <a:xfrm rot="4681794">
            <a:off x="8438614" y="4832099"/>
            <a:ext cx="441471" cy="311084"/>
          </a:xfrm>
          <a:prstGeom prst="curvedUp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cxnSp>
        <p:nvCxnSpPr>
          <p:cNvPr id="21" name="Connettore 2 20">
            <a:extLst>
              <a:ext uri="{FF2B5EF4-FFF2-40B4-BE49-F238E27FC236}">
                <a16:creationId xmlns:a16="http://schemas.microsoft.com/office/drawing/2014/main" id="{B1689B9C-8717-6E88-546C-96BBC07AC45C}"/>
              </a:ext>
            </a:extLst>
          </p:cNvPr>
          <p:cNvCxnSpPr/>
          <p:nvPr/>
        </p:nvCxnSpPr>
        <p:spPr>
          <a:xfrm flipV="1">
            <a:off x="7903029" y="1931437"/>
            <a:ext cx="1492898" cy="46653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ttore 2 21">
            <a:extLst>
              <a:ext uri="{FF2B5EF4-FFF2-40B4-BE49-F238E27FC236}">
                <a16:creationId xmlns:a16="http://schemas.microsoft.com/office/drawing/2014/main" id="{18198132-85BA-2019-08E9-E26A3EC7AB60}"/>
              </a:ext>
            </a:extLst>
          </p:cNvPr>
          <p:cNvCxnSpPr>
            <a:cxnSpLocks/>
          </p:cNvCxnSpPr>
          <p:nvPr/>
        </p:nvCxnSpPr>
        <p:spPr>
          <a:xfrm flipH="1">
            <a:off x="5374433" y="2653164"/>
            <a:ext cx="1044828" cy="40392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ttore curvo 27">
            <a:extLst>
              <a:ext uri="{FF2B5EF4-FFF2-40B4-BE49-F238E27FC236}">
                <a16:creationId xmlns:a16="http://schemas.microsoft.com/office/drawing/2014/main" id="{19732353-D7DA-194B-F261-A7BDEFE99FC8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179743" y="357671"/>
            <a:ext cx="1585338" cy="1010240"/>
          </a:xfrm>
          <a:prstGeom prst="curvedConnector3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ttore curvo 28">
            <a:extLst>
              <a:ext uri="{FF2B5EF4-FFF2-40B4-BE49-F238E27FC236}">
                <a16:creationId xmlns:a16="http://schemas.microsoft.com/office/drawing/2014/main" id="{F5B619BC-3941-EEFE-867A-D82377D952BF}"/>
              </a:ext>
            </a:extLst>
          </p:cNvPr>
          <p:cNvCxnSpPr>
            <a:cxnSpLocks/>
          </p:cNvCxnSpPr>
          <p:nvPr/>
        </p:nvCxnSpPr>
        <p:spPr>
          <a:xfrm flipV="1">
            <a:off x="8169652" y="705770"/>
            <a:ext cx="881896" cy="876124"/>
          </a:xfrm>
          <a:prstGeom prst="curvedConnector3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uppo 35">
            <a:extLst>
              <a:ext uri="{FF2B5EF4-FFF2-40B4-BE49-F238E27FC236}">
                <a16:creationId xmlns:a16="http://schemas.microsoft.com/office/drawing/2014/main" id="{C25729C2-99B5-3635-8DF3-C648831ECFC7}"/>
              </a:ext>
            </a:extLst>
          </p:cNvPr>
          <p:cNvGrpSpPr/>
          <p:nvPr/>
        </p:nvGrpSpPr>
        <p:grpSpPr>
          <a:xfrm>
            <a:off x="858416" y="3931990"/>
            <a:ext cx="1483568" cy="987959"/>
            <a:chOff x="858416" y="3931990"/>
            <a:chExt cx="1483568" cy="987959"/>
          </a:xfrm>
        </p:grpSpPr>
        <p:cxnSp>
          <p:nvCxnSpPr>
            <p:cNvPr id="33" name="Connettore 2 32">
              <a:extLst>
                <a:ext uri="{FF2B5EF4-FFF2-40B4-BE49-F238E27FC236}">
                  <a16:creationId xmlns:a16="http://schemas.microsoft.com/office/drawing/2014/main" id="{36F1B81E-8360-BBDF-C323-DC8BA9AF9D68}"/>
                </a:ext>
              </a:extLst>
            </p:cNvPr>
            <p:cNvCxnSpPr/>
            <p:nvPr/>
          </p:nvCxnSpPr>
          <p:spPr>
            <a:xfrm>
              <a:off x="858416" y="4394718"/>
              <a:ext cx="1483568" cy="52523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ttore diritto 34">
              <a:extLst>
                <a:ext uri="{FF2B5EF4-FFF2-40B4-BE49-F238E27FC236}">
                  <a16:creationId xmlns:a16="http://schemas.microsoft.com/office/drawing/2014/main" id="{C00A9132-D725-94FC-5286-ECC80A742105}"/>
                </a:ext>
              </a:extLst>
            </p:cNvPr>
            <p:cNvCxnSpPr/>
            <p:nvPr/>
          </p:nvCxnSpPr>
          <p:spPr>
            <a:xfrm flipV="1">
              <a:off x="858416" y="3931990"/>
              <a:ext cx="0" cy="481390"/>
            </a:xfrm>
            <a:prstGeom prst="line">
              <a:avLst/>
            </a:prstGeom>
            <a:ln w="381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DA4D4646-86B8-E4F1-B64E-EC4894D1C529}"/>
              </a:ext>
            </a:extLst>
          </p:cNvPr>
          <p:cNvSpPr txBox="1"/>
          <p:nvPr/>
        </p:nvSpPr>
        <p:spPr>
          <a:xfrm rot="1206463">
            <a:off x="1081205" y="416402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rgbClr val="FFFF00"/>
                </a:solidFill>
              </a:rPr>
              <a:t>wind</a:t>
            </a:r>
          </a:p>
        </p:txBody>
      </p:sp>
      <p:cxnSp>
        <p:nvCxnSpPr>
          <p:cNvPr id="43" name="Connettore curvo 42">
            <a:extLst>
              <a:ext uri="{FF2B5EF4-FFF2-40B4-BE49-F238E27FC236}">
                <a16:creationId xmlns:a16="http://schemas.microsoft.com/office/drawing/2014/main" id="{295B91A7-51EB-4FC4-4D58-1180665068F2}"/>
              </a:ext>
            </a:extLst>
          </p:cNvPr>
          <p:cNvCxnSpPr/>
          <p:nvPr/>
        </p:nvCxnSpPr>
        <p:spPr>
          <a:xfrm rot="10800000">
            <a:off x="1156996" y="5214144"/>
            <a:ext cx="1651518" cy="645480"/>
          </a:xfrm>
          <a:prstGeom prst="curvedConnector3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ttore curvo 43">
            <a:extLst>
              <a:ext uri="{FF2B5EF4-FFF2-40B4-BE49-F238E27FC236}">
                <a16:creationId xmlns:a16="http://schemas.microsoft.com/office/drawing/2014/main" id="{10D2123C-BA73-895A-515B-631E0279FDDE}"/>
              </a:ext>
            </a:extLst>
          </p:cNvPr>
          <p:cNvCxnSpPr/>
          <p:nvPr/>
        </p:nvCxnSpPr>
        <p:spPr>
          <a:xfrm rot="10800000">
            <a:off x="1037416" y="5313920"/>
            <a:ext cx="1651518" cy="645480"/>
          </a:xfrm>
          <a:prstGeom prst="curvedConnector3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ttore curvo 44">
            <a:extLst>
              <a:ext uri="{FF2B5EF4-FFF2-40B4-BE49-F238E27FC236}">
                <a16:creationId xmlns:a16="http://schemas.microsoft.com/office/drawing/2014/main" id="{26671840-DE51-D6C9-9024-4ECC8904E9A0}"/>
              </a:ext>
            </a:extLst>
          </p:cNvPr>
          <p:cNvCxnSpPr/>
          <p:nvPr/>
        </p:nvCxnSpPr>
        <p:spPr>
          <a:xfrm rot="10800000">
            <a:off x="945566" y="5439257"/>
            <a:ext cx="1651518" cy="645480"/>
          </a:xfrm>
          <a:prstGeom prst="curvedConnector3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CasellaDiTesto 45">
            <a:extLst>
              <a:ext uri="{FF2B5EF4-FFF2-40B4-BE49-F238E27FC236}">
                <a16:creationId xmlns:a16="http://schemas.microsoft.com/office/drawing/2014/main" id="{077DAB16-F2FE-7EE1-6248-06AEC52D33D3}"/>
              </a:ext>
            </a:extLst>
          </p:cNvPr>
          <p:cNvSpPr txBox="1"/>
          <p:nvPr/>
        </p:nvSpPr>
        <p:spPr>
          <a:xfrm>
            <a:off x="2239347" y="5398810"/>
            <a:ext cx="1007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currents</a:t>
            </a:r>
            <a:endParaRPr lang="it-IT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7" name="CasellaDiTesto 46">
            <a:extLst>
              <a:ext uri="{FF2B5EF4-FFF2-40B4-BE49-F238E27FC236}">
                <a16:creationId xmlns:a16="http://schemas.microsoft.com/office/drawing/2014/main" id="{67520DA9-1039-B74B-24DA-3CEF0185C563}"/>
              </a:ext>
            </a:extLst>
          </p:cNvPr>
          <p:cNvSpPr txBox="1"/>
          <p:nvPr/>
        </p:nvSpPr>
        <p:spPr>
          <a:xfrm>
            <a:off x="5099546" y="4240156"/>
            <a:ext cx="17634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>
                <a:solidFill>
                  <a:schemeClr val="accent1">
                    <a:lumMod val="75000"/>
                  </a:schemeClr>
                </a:solidFill>
              </a:rPr>
              <a:t>SST</a:t>
            </a:r>
          </a:p>
        </p:txBody>
      </p:sp>
    </p:spTree>
    <p:extLst>
      <p:ext uri="{BB962C8B-B14F-4D97-AF65-F5344CB8AC3E}">
        <p14:creationId xmlns:p14="http://schemas.microsoft.com/office/powerpoint/2010/main" val="214721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8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8" dur="1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9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0" dur="12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1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2" dur="12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3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4" dur="1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5" grpId="0"/>
      <p:bldP spid="11" grpId="0"/>
      <p:bldP spid="14" grpId="0"/>
      <p:bldP spid="15" grpId="0" animBg="1"/>
      <p:bldP spid="15" grpId="1" animBg="1"/>
      <p:bldP spid="16" grpId="0" animBg="1"/>
      <p:bldP spid="16" grpId="1" animBg="1"/>
      <p:bldP spid="23" grpId="0"/>
      <p:bldP spid="7" grpId="0" animBg="1"/>
      <p:bldP spid="8" grpId="0" animBg="1"/>
      <p:bldP spid="9" grpId="0" animBg="1"/>
      <p:bldP spid="10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DC645488-8CD1-6594-228B-8D7620656C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28</a:t>
            </a:fld>
            <a:endParaRPr lang="en-GB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0BA12EA3-E5B2-5483-480F-EE02AD0E6E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3050" y="0"/>
            <a:ext cx="8718950" cy="7056438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C3B28851-E4AA-8D68-5F2A-B7B50E9AF943}"/>
              </a:ext>
            </a:extLst>
          </p:cNvPr>
          <p:cNvSpPr txBox="1"/>
          <p:nvPr/>
        </p:nvSpPr>
        <p:spPr>
          <a:xfrm>
            <a:off x="410547" y="1045029"/>
            <a:ext cx="28178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Be </a:t>
            </a:r>
            <a:r>
              <a:rPr lang="it-IT" dirty="0" err="1"/>
              <a:t>honest</a:t>
            </a:r>
            <a:r>
              <a:rPr lang="it-IT" dirty="0"/>
              <a:t> : How </a:t>
            </a:r>
            <a:r>
              <a:rPr lang="it-IT" dirty="0" err="1"/>
              <a:t>often</a:t>
            </a:r>
            <a:r>
              <a:rPr lang="it-IT" dirty="0"/>
              <a:t> do you think </a:t>
            </a:r>
            <a:r>
              <a:rPr lang="it-IT" dirty="0" err="1"/>
              <a:t>about</a:t>
            </a:r>
            <a:r>
              <a:rPr lang="it-IT" dirty="0"/>
              <a:t> </a:t>
            </a:r>
            <a:r>
              <a:rPr lang="it-IT" dirty="0" err="1"/>
              <a:t>oceans</a:t>
            </a:r>
            <a:r>
              <a:rPr lang="it-IT" dirty="0"/>
              <a:t>? </a:t>
            </a: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B9193BF9-2ABD-0796-7A2A-99C55B9F0762}"/>
              </a:ext>
            </a:extLst>
          </p:cNvPr>
          <p:cNvSpPr/>
          <p:nvPr/>
        </p:nvSpPr>
        <p:spPr>
          <a:xfrm>
            <a:off x="8294914" y="2593910"/>
            <a:ext cx="839755" cy="662474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64323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 descr="Immagine che contiene testo, schermata, diagramma&#10;&#10;Descrizione generata automaticamente">
            <a:extLst>
              <a:ext uri="{FF2B5EF4-FFF2-40B4-BE49-F238E27FC236}">
                <a16:creationId xmlns:a16="http://schemas.microsoft.com/office/drawing/2014/main" id="{AF0E38D9-014E-3478-5F9F-EA8CD70A8F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7531" y="3042268"/>
            <a:ext cx="7084935" cy="3451390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443B2B27-5711-0CD3-B7AB-442D1F3B153D}"/>
              </a:ext>
            </a:extLst>
          </p:cNvPr>
          <p:cNvSpPr txBox="1"/>
          <p:nvPr/>
        </p:nvSpPr>
        <p:spPr>
          <a:xfrm>
            <a:off x="7335296" y="352961"/>
            <a:ext cx="3145134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/>
              <a:t>Not </a:t>
            </a:r>
            <a:r>
              <a:rPr lang="it-IT" sz="2400" dirty="0" err="1"/>
              <a:t>only</a:t>
            </a:r>
            <a:r>
              <a:rPr lang="it-IT" sz="2400" dirty="0"/>
              <a:t> MABL</a:t>
            </a:r>
          </a:p>
          <a:p>
            <a:endParaRPr lang="it-IT" sz="2400" dirty="0"/>
          </a:p>
          <a:p>
            <a:r>
              <a:rPr lang="it-IT" sz="2400" dirty="0"/>
              <a:t>GS </a:t>
            </a:r>
            <a:r>
              <a:rPr lang="it-IT" sz="2400" dirty="0" err="1"/>
              <a:t>is</a:t>
            </a:r>
            <a:r>
              <a:rPr lang="it-IT" sz="2400" dirty="0"/>
              <a:t> forcing the </a:t>
            </a:r>
            <a:r>
              <a:rPr lang="it-IT" sz="2400" dirty="0" err="1"/>
              <a:t>entire</a:t>
            </a:r>
            <a:r>
              <a:rPr lang="it-IT" sz="2400" dirty="0"/>
              <a:t> </a:t>
            </a:r>
            <a:r>
              <a:rPr lang="it-IT" sz="2400" dirty="0" err="1"/>
              <a:t>troposphere</a:t>
            </a:r>
            <a:r>
              <a:rPr lang="it-IT" sz="2400" dirty="0"/>
              <a:t>!</a:t>
            </a:r>
          </a:p>
          <a:p>
            <a:endParaRPr lang="it-IT" dirty="0"/>
          </a:p>
        </p:txBody>
      </p:sp>
      <p:pic>
        <p:nvPicPr>
          <p:cNvPr id="4" name="Immagine 3" descr="Immagine che contiene testo, mappa, diagramma&#10;&#10;Descrizione generata automaticamente">
            <a:extLst>
              <a:ext uri="{FF2B5EF4-FFF2-40B4-BE49-F238E27FC236}">
                <a16:creationId xmlns:a16="http://schemas.microsoft.com/office/drawing/2014/main" id="{70139D7D-91BD-9918-CCBB-D49AA364A1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451" y="275257"/>
            <a:ext cx="5893390" cy="3044010"/>
          </a:xfrm>
          <a:prstGeom prst="rect">
            <a:avLst/>
          </a:prstGeom>
        </p:spPr>
      </p:pic>
      <p:sp>
        <p:nvSpPr>
          <p:cNvPr id="7" name="Freccia a destra 6">
            <a:extLst>
              <a:ext uri="{FF2B5EF4-FFF2-40B4-BE49-F238E27FC236}">
                <a16:creationId xmlns:a16="http://schemas.microsoft.com/office/drawing/2014/main" id="{61A9DD9C-0FF6-BA65-C451-A10EFD645657}"/>
              </a:ext>
            </a:extLst>
          </p:cNvPr>
          <p:cNvSpPr/>
          <p:nvPr/>
        </p:nvSpPr>
        <p:spPr>
          <a:xfrm>
            <a:off x="6194842" y="889428"/>
            <a:ext cx="949537" cy="41198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Freccia a destra 7">
            <a:extLst>
              <a:ext uri="{FF2B5EF4-FFF2-40B4-BE49-F238E27FC236}">
                <a16:creationId xmlns:a16="http://schemas.microsoft.com/office/drawing/2014/main" id="{E4FD49EF-57DA-00E0-8EC8-995BEBBFB138}"/>
              </a:ext>
            </a:extLst>
          </p:cNvPr>
          <p:cNvSpPr/>
          <p:nvPr/>
        </p:nvSpPr>
        <p:spPr>
          <a:xfrm rot="5400000">
            <a:off x="7657589" y="2260546"/>
            <a:ext cx="1014883" cy="64160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29597BE8-0466-B094-3AA9-C80E1FA42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2AEE6-BCBE-4FE2-965A-142E4A670F47}" type="slidenum">
              <a:rPr lang="it-IT" smtClean="0"/>
              <a:t>29</a:t>
            </a:fld>
            <a:endParaRPr lang="it-IT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52C592C2-F2EC-AE74-CAE4-E627A3830B3A}"/>
              </a:ext>
            </a:extLst>
          </p:cNvPr>
          <p:cNvSpPr txBox="1"/>
          <p:nvPr/>
        </p:nvSpPr>
        <p:spPr>
          <a:xfrm>
            <a:off x="9326307" y="6608186"/>
            <a:ext cx="21367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 err="1"/>
              <a:t>Minobe</a:t>
            </a:r>
            <a:r>
              <a:rPr lang="it-IT" sz="1400" dirty="0"/>
              <a:t> et al. 2010</a:t>
            </a:r>
          </a:p>
        </p:txBody>
      </p:sp>
    </p:spTree>
    <p:extLst>
      <p:ext uri="{BB962C8B-B14F-4D97-AF65-F5344CB8AC3E}">
        <p14:creationId xmlns:p14="http://schemas.microsoft.com/office/powerpoint/2010/main" val="52338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 animBg="1"/>
      <p:bldP spid="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magine 18">
            <a:extLst>
              <a:ext uri="{FF2B5EF4-FFF2-40B4-BE49-F238E27FC236}">
                <a16:creationId xmlns:a16="http://schemas.microsoft.com/office/drawing/2014/main" id="{4F01CB1F-05AE-B8CD-0C67-CEDBE6AE23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90904" y="-1224824"/>
            <a:ext cx="14205857" cy="9506086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3D18C0B5-D8D4-B8DB-66C9-DB4CA8390993}"/>
              </a:ext>
            </a:extLst>
          </p:cNvPr>
          <p:cNvSpPr txBox="1"/>
          <p:nvPr/>
        </p:nvSpPr>
        <p:spPr>
          <a:xfrm>
            <a:off x="2689015" y="2974619"/>
            <a:ext cx="16214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 err="1">
                <a:solidFill>
                  <a:srgbClr val="FFC000"/>
                </a:solidFill>
              </a:rPr>
              <a:t>Humidity</a:t>
            </a:r>
            <a:endParaRPr lang="en-GB" b="1" dirty="0">
              <a:solidFill>
                <a:srgbClr val="FFC000"/>
              </a:solidFill>
            </a:endParaRP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17A2C7D-E95E-EED3-9F02-59D74146F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EDFC3-BF1F-4615-AFAC-38CB61E5DE3E}" type="slidenum">
              <a:rPr lang="en-GB" smtClean="0"/>
              <a:t>3</a:t>
            </a:fld>
            <a:endParaRPr lang="en-GB"/>
          </a:p>
        </p:txBody>
      </p:sp>
      <p:sp>
        <p:nvSpPr>
          <p:cNvPr id="7" name="Freccia circolare in su 6">
            <a:extLst>
              <a:ext uri="{FF2B5EF4-FFF2-40B4-BE49-F238E27FC236}">
                <a16:creationId xmlns:a16="http://schemas.microsoft.com/office/drawing/2014/main" id="{8568668F-4D5A-D52E-FAAD-3B47BF1EA1B2}"/>
              </a:ext>
            </a:extLst>
          </p:cNvPr>
          <p:cNvSpPr/>
          <p:nvPr/>
        </p:nvSpPr>
        <p:spPr>
          <a:xfrm rot="18030848">
            <a:off x="7910887" y="5100950"/>
            <a:ext cx="441471" cy="311084"/>
          </a:xfrm>
          <a:prstGeom prst="curvedUp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8" name="Freccia circolare in su 7">
            <a:extLst>
              <a:ext uri="{FF2B5EF4-FFF2-40B4-BE49-F238E27FC236}">
                <a16:creationId xmlns:a16="http://schemas.microsoft.com/office/drawing/2014/main" id="{6678E864-007B-7435-581E-021322D0C096}"/>
              </a:ext>
            </a:extLst>
          </p:cNvPr>
          <p:cNvSpPr/>
          <p:nvPr/>
        </p:nvSpPr>
        <p:spPr>
          <a:xfrm rot="9054508">
            <a:off x="7803015" y="4387404"/>
            <a:ext cx="441471" cy="328284"/>
          </a:xfrm>
          <a:prstGeom prst="curvedUp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9" name="Freccia circolare in su 8">
            <a:extLst>
              <a:ext uri="{FF2B5EF4-FFF2-40B4-BE49-F238E27FC236}">
                <a16:creationId xmlns:a16="http://schemas.microsoft.com/office/drawing/2014/main" id="{F14434BF-11BC-85C5-112D-155C35497DDB}"/>
              </a:ext>
            </a:extLst>
          </p:cNvPr>
          <p:cNvSpPr/>
          <p:nvPr/>
        </p:nvSpPr>
        <p:spPr>
          <a:xfrm rot="11485598">
            <a:off x="6601550" y="4428909"/>
            <a:ext cx="441471" cy="311084"/>
          </a:xfrm>
          <a:prstGeom prst="curvedUp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0" name="Freccia circolare in su 9">
            <a:extLst>
              <a:ext uri="{FF2B5EF4-FFF2-40B4-BE49-F238E27FC236}">
                <a16:creationId xmlns:a16="http://schemas.microsoft.com/office/drawing/2014/main" id="{F0827194-2490-B3B3-011A-7F889BFA5867}"/>
              </a:ext>
            </a:extLst>
          </p:cNvPr>
          <p:cNvSpPr/>
          <p:nvPr/>
        </p:nvSpPr>
        <p:spPr>
          <a:xfrm rot="4681794">
            <a:off x="6550491" y="5128334"/>
            <a:ext cx="441471" cy="311084"/>
          </a:xfrm>
          <a:prstGeom prst="curvedUp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cxnSp>
        <p:nvCxnSpPr>
          <p:cNvPr id="22" name="Connettore 2 21">
            <a:extLst>
              <a:ext uri="{FF2B5EF4-FFF2-40B4-BE49-F238E27FC236}">
                <a16:creationId xmlns:a16="http://schemas.microsoft.com/office/drawing/2014/main" id="{18198132-85BA-2019-08E9-E26A3EC7AB60}"/>
              </a:ext>
            </a:extLst>
          </p:cNvPr>
          <p:cNvCxnSpPr>
            <a:cxnSpLocks/>
          </p:cNvCxnSpPr>
          <p:nvPr/>
        </p:nvCxnSpPr>
        <p:spPr>
          <a:xfrm>
            <a:off x="2702312" y="1479147"/>
            <a:ext cx="2879104" cy="84001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uppo 35">
            <a:extLst>
              <a:ext uri="{FF2B5EF4-FFF2-40B4-BE49-F238E27FC236}">
                <a16:creationId xmlns:a16="http://schemas.microsoft.com/office/drawing/2014/main" id="{C25729C2-99B5-3635-8DF3-C648831ECFC7}"/>
              </a:ext>
            </a:extLst>
          </p:cNvPr>
          <p:cNvGrpSpPr/>
          <p:nvPr/>
        </p:nvGrpSpPr>
        <p:grpSpPr>
          <a:xfrm>
            <a:off x="736981" y="4138615"/>
            <a:ext cx="1483568" cy="987959"/>
            <a:chOff x="858416" y="3931990"/>
            <a:chExt cx="1483568" cy="987959"/>
          </a:xfrm>
        </p:grpSpPr>
        <p:cxnSp>
          <p:nvCxnSpPr>
            <p:cNvPr id="33" name="Connettore 2 32">
              <a:extLst>
                <a:ext uri="{FF2B5EF4-FFF2-40B4-BE49-F238E27FC236}">
                  <a16:creationId xmlns:a16="http://schemas.microsoft.com/office/drawing/2014/main" id="{36F1B81E-8360-BBDF-C323-DC8BA9AF9D68}"/>
                </a:ext>
              </a:extLst>
            </p:cNvPr>
            <p:cNvCxnSpPr/>
            <p:nvPr/>
          </p:nvCxnSpPr>
          <p:spPr>
            <a:xfrm>
              <a:off x="858416" y="4394718"/>
              <a:ext cx="1483568" cy="52523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ttore diritto 34">
              <a:extLst>
                <a:ext uri="{FF2B5EF4-FFF2-40B4-BE49-F238E27FC236}">
                  <a16:creationId xmlns:a16="http://schemas.microsoft.com/office/drawing/2014/main" id="{C00A9132-D725-94FC-5286-ECC80A742105}"/>
                </a:ext>
              </a:extLst>
            </p:cNvPr>
            <p:cNvCxnSpPr/>
            <p:nvPr/>
          </p:nvCxnSpPr>
          <p:spPr>
            <a:xfrm flipV="1">
              <a:off x="858416" y="3931990"/>
              <a:ext cx="0" cy="481390"/>
            </a:xfrm>
            <a:prstGeom prst="line">
              <a:avLst/>
            </a:prstGeom>
            <a:ln w="381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DA4D4646-86B8-E4F1-B64E-EC4894D1C529}"/>
              </a:ext>
            </a:extLst>
          </p:cNvPr>
          <p:cNvSpPr txBox="1"/>
          <p:nvPr/>
        </p:nvSpPr>
        <p:spPr>
          <a:xfrm rot="1206463">
            <a:off x="959770" y="437064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rgbClr val="FFFF00"/>
                </a:solidFill>
              </a:rPr>
              <a:t>wind</a:t>
            </a:r>
          </a:p>
        </p:txBody>
      </p:sp>
      <p:cxnSp>
        <p:nvCxnSpPr>
          <p:cNvPr id="43" name="Connettore curvo 42">
            <a:extLst>
              <a:ext uri="{FF2B5EF4-FFF2-40B4-BE49-F238E27FC236}">
                <a16:creationId xmlns:a16="http://schemas.microsoft.com/office/drawing/2014/main" id="{295B91A7-51EB-4FC4-4D58-1180665068F2}"/>
              </a:ext>
            </a:extLst>
          </p:cNvPr>
          <p:cNvCxnSpPr/>
          <p:nvPr/>
        </p:nvCxnSpPr>
        <p:spPr>
          <a:xfrm rot="10800000">
            <a:off x="1035561" y="5420769"/>
            <a:ext cx="1651518" cy="645480"/>
          </a:xfrm>
          <a:prstGeom prst="curvedConnector3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ttore curvo 43">
            <a:extLst>
              <a:ext uri="{FF2B5EF4-FFF2-40B4-BE49-F238E27FC236}">
                <a16:creationId xmlns:a16="http://schemas.microsoft.com/office/drawing/2014/main" id="{10D2123C-BA73-895A-515B-631E0279FDDE}"/>
              </a:ext>
            </a:extLst>
          </p:cNvPr>
          <p:cNvCxnSpPr/>
          <p:nvPr/>
        </p:nvCxnSpPr>
        <p:spPr>
          <a:xfrm rot="10800000">
            <a:off x="915981" y="5520545"/>
            <a:ext cx="1651518" cy="645480"/>
          </a:xfrm>
          <a:prstGeom prst="curvedConnector3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ttore curvo 44">
            <a:extLst>
              <a:ext uri="{FF2B5EF4-FFF2-40B4-BE49-F238E27FC236}">
                <a16:creationId xmlns:a16="http://schemas.microsoft.com/office/drawing/2014/main" id="{26671840-DE51-D6C9-9024-4ECC8904E9A0}"/>
              </a:ext>
            </a:extLst>
          </p:cNvPr>
          <p:cNvCxnSpPr/>
          <p:nvPr/>
        </p:nvCxnSpPr>
        <p:spPr>
          <a:xfrm rot="10800000">
            <a:off x="824131" y="5645882"/>
            <a:ext cx="1651518" cy="645480"/>
          </a:xfrm>
          <a:prstGeom prst="curvedConnector3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CasellaDiTesto 45">
            <a:extLst>
              <a:ext uri="{FF2B5EF4-FFF2-40B4-BE49-F238E27FC236}">
                <a16:creationId xmlns:a16="http://schemas.microsoft.com/office/drawing/2014/main" id="{077DAB16-F2FE-7EE1-6248-06AEC52D33D3}"/>
              </a:ext>
            </a:extLst>
          </p:cNvPr>
          <p:cNvSpPr txBox="1"/>
          <p:nvPr/>
        </p:nvSpPr>
        <p:spPr>
          <a:xfrm>
            <a:off x="2117911" y="5605435"/>
            <a:ext cx="1333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currents</a:t>
            </a:r>
            <a:endParaRPr lang="it-IT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7" name="CasellaDiTesto 46">
            <a:extLst>
              <a:ext uri="{FF2B5EF4-FFF2-40B4-BE49-F238E27FC236}">
                <a16:creationId xmlns:a16="http://schemas.microsoft.com/office/drawing/2014/main" id="{67520DA9-1039-B74B-24DA-3CEF0185C563}"/>
              </a:ext>
            </a:extLst>
          </p:cNvPr>
          <p:cNvSpPr txBox="1"/>
          <p:nvPr/>
        </p:nvSpPr>
        <p:spPr>
          <a:xfrm>
            <a:off x="4948839" y="5101533"/>
            <a:ext cx="17634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>
                <a:solidFill>
                  <a:srgbClr val="FF0000"/>
                </a:solidFill>
              </a:rPr>
              <a:t>SST</a:t>
            </a:r>
          </a:p>
        </p:txBody>
      </p:sp>
      <p:cxnSp>
        <p:nvCxnSpPr>
          <p:cNvPr id="25" name="Connettore curvo 24">
            <a:extLst>
              <a:ext uri="{FF2B5EF4-FFF2-40B4-BE49-F238E27FC236}">
                <a16:creationId xmlns:a16="http://schemas.microsoft.com/office/drawing/2014/main" id="{172A031D-6407-D67B-B79A-967D41408349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989299" y="1181330"/>
            <a:ext cx="858554" cy="494351"/>
          </a:xfrm>
          <a:prstGeom prst="curvedConnector3">
            <a:avLst/>
          </a:prstGeom>
          <a:ln w="57150">
            <a:solidFill>
              <a:srgbClr val="FF3399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Connettore curvo 25">
            <a:extLst>
              <a:ext uri="{FF2B5EF4-FFF2-40B4-BE49-F238E27FC236}">
                <a16:creationId xmlns:a16="http://schemas.microsoft.com/office/drawing/2014/main" id="{67DDC8D3-C5D6-23B8-10D9-A2764BF4C322}"/>
              </a:ext>
            </a:extLst>
          </p:cNvPr>
          <p:cNvCxnSpPr/>
          <p:nvPr/>
        </p:nvCxnSpPr>
        <p:spPr>
          <a:xfrm flipV="1">
            <a:off x="7539787" y="1338943"/>
            <a:ext cx="1513314" cy="805543"/>
          </a:xfrm>
          <a:prstGeom prst="curvedConnector3">
            <a:avLst/>
          </a:prstGeom>
          <a:ln w="57150">
            <a:solidFill>
              <a:srgbClr val="FF3399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Connettore curvo 26">
            <a:extLst>
              <a:ext uri="{FF2B5EF4-FFF2-40B4-BE49-F238E27FC236}">
                <a16:creationId xmlns:a16="http://schemas.microsoft.com/office/drawing/2014/main" id="{9F6CEABD-0116-9A72-70B8-407350C41281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201913" y="553429"/>
            <a:ext cx="1240747" cy="907725"/>
          </a:xfrm>
          <a:prstGeom prst="curvedConnector3">
            <a:avLst/>
          </a:prstGeom>
          <a:ln w="57150">
            <a:solidFill>
              <a:srgbClr val="FF3399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E68225DB-0205-95A1-A399-4865261305D5}"/>
              </a:ext>
            </a:extLst>
          </p:cNvPr>
          <p:cNvSpPr txBox="1"/>
          <p:nvPr/>
        </p:nvSpPr>
        <p:spPr>
          <a:xfrm rot="2402604">
            <a:off x="7006101" y="854879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n>
                  <a:solidFill>
                    <a:srgbClr val="FF3399"/>
                  </a:solidFill>
                </a:ln>
                <a:solidFill>
                  <a:srgbClr val="FF3399"/>
                </a:solidFill>
              </a:rPr>
              <a:t>Radiative budget</a:t>
            </a:r>
            <a:endParaRPr lang="en-GB" dirty="0">
              <a:ln>
                <a:solidFill>
                  <a:srgbClr val="FF3399"/>
                </a:solidFill>
              </a:ln>
              <a:solidFill>
                <a:srgbClr val="FF3399"/>
              </a:solidFill>
            </a:endParaRPr>
          </a:p>
        </p:txBody>
      </p:sp>
      <p:cxnSp>
        <p:nvCxnSpPr>
          <p:cNvPr id="37" name="Connettore 2 36">
            <a:extLst>
              <a:ext uri="{FF2B5EF4-FFF2-40B4-BE49-F238E27FC236}">
                <a16:creationId xmlns:a16="http://schemas.microsoft.com/office/drawing/2014/main" id="{A8B0647A-8F52-3A89-173E-F0C93F07B33A}"/>
              </a:ext>
            </a:extLst>
          </p:cNvPr>
          <p:cNvCxnSpPr>
            <a:cxnSpLocks/>
          </p:cNvCxnSpPr>
          <p:nvPr/>
        </p:nvCxnSpPr>
        <p:spPr>
          <a:xfrm>
            <a:off x="1478765" y="2023195"/>
            <a:ext cx="262975" cy="134484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CasellaDiTesto 40">
            <a:extLst>
              <a:ext uri="{FF2B5EF4-FFF2-40B4-BE49-F238E27FC236}">
                <a16:creationId xmlns:a16="http://schemas.microsoft.com/office/drawing/2014/main" id="{890018FB-AF27-22BC-3115-80782B8B502D}"/>
              </a:ext>
            </a:extLst>
          </p:cNvPr>
          <p:cNvSpPr txBox="1"/>
          <p:nvPr/>
        </p:nvSpPr>
        <p:spPr>
          <a:xfrm>
            <a:off x="851001" y="1149944"/>
            <a:ext cx="17944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b="1" dirty="0" err="1">
                <a:solidFill>
                  <a:srgbClr val="FF0000"/>
                </a:solidFill>
              </a:rPr>
              <a:t>Convective</a:t>
            </a:r>
            <a:r>
              <a:rPr lang="it-IT" sz="2000" b="1" dirty="0">
                <a:solidFill>
                  <a:srgbClr val="FF0000"/>
                </a:solidFill>
              </a:rPr>
              <a:t> </a:t>
            </a:r>
          </a:p>
          <a:p>
            <a:pPr algn="ctr"/>
            <a:r>
              <a:rPr lang="it-IT" sz="2000" b="1" dirty="0" err="1">
                <a:solidFill>
                  <a:srgbClr val="FF0000"/>
                </a:solidFill>
              </a:rPr>
              <a:t>organization</a:t>
            </a:r>
            <a:endParaRPr lang="en-GB" sz="2000" b="1" dirty="0">
              <a:solidFill>
                <a:srgbClr val="FF0000"/>
              </a:solidFill>
            </a:endParaRPr>
          </a:p>
        </p:txBody>
      </p:sp>
      <p:sp>
        <p:nvSpPr>
          <p:cNvPr id="42" name="Freccia in su 41">
            <a:extLst>
              <a:ext uri="{FF2B5EF4-FFF2-40B4-BE49-F238E27FC236}">
                <a16:creationId xmlns:a16="http://schemas.microsoft.com/office/drawing/2014/main" id="{EB18F5B4-5DE0-4FBA-4303-D1CE5BAD3ACD}"/>
              </a:ext>
            </a:extLst>
          </p:cNvPr>
          <p:cNvSpPr/>
          <p:nvPr/>
        </p:nvSpPr>
        <p:spPr>
          <a:xfrm rot="10800000">
            <a:off x="7118348" y="4383569"/>
            <a:ext cx="202232" cy="697152"/>
          </a:xfrm>
          <a:prstGeom prst="upArrow">
            <a:avLst/>
          </a:prstGeom>
          <a:solidFill>
            <a:srgbClr val="DEF74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Freccia in su 47">
            <a:extLst>
              <a:ext uri="{FF2B5EF4-FFF2-40B4-BE49-F238E27FC236}">
                <a16:creationId xmlns:a16="http://schemas.microsoft.com/office/drawing/2014/main" id="{EA70A377-12F9-6EDB-89AC-2FBA549D768A}"/>
              </a:ext>
            </a:extLst>
          </p:cNvPr>
          <p:cNvSpPr/>
          <p:nvPr/>
        </p:nvSpPr>
        <p:spPr>
          <a:xfrm>
            <a:off x="7463520" y="4366088"/>
            <a:ext cx="202232" cy="697152"/>
          </a:xfrm>
          <a:prstGeom prst="upArrow">
            <a:avLst/>
          </a:prstGeom>
          <a:solidFill>
            <a:srgbClr val="DEF74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" name="CasellaDiTesto 48">
            <a:extLst>
              <a:ext uri="{FF2B5EF4-FFF2-40B4-BE49-F238E27FC236}">
                <a16:creationId xmlns:a16="http://schemas.microsoft.com/office/drawing/2014/main" id="{49166B14-41C4-6149-E689-EFE49B30F8A9}"/>
              </a:ext>
            </a:extLst>
          </p:cNvPr>
          <p:cNvSpPr txBox="1"/>
          <p:nvPr/>
        </p:nvSpPr>
        <p:spPr>
          <a:xfrm>
            <a:off x="6727227" y="5441818"/>
            <a:ext cx="20049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rgbClr val="FFFF00"/>
                </a:solidFill>
              </a:rPr>
              <a:t>Turbulent</a:t>
            </a:r>
            <a:r>
              <a:rPr lang="it-IT" dirty="0">
                <a:solidFill>
                  <a:srgbClr val="FFFF00"/>
                </a:solidFill>
              </a:rPr>
              <a:t> </a:t>
            </a:r>
            <a:r>
              <a:rPr lang="it-IT" dirty="0" err="1">
                <a:solidFill>
                  <a:srgbClr val="FFFF00"/>
                </a:solidFill>
              </a:rPr>
              <a:t>fluxes</a:t>
            </a:r>
            <a:endParaRPr lang="it-IT" dirty="0">
              <a:solidFill>
                <a:srgbClr val="FFFF00"/>
              </a:solidFill>
            </a:endParaRPr>
          </a:p>
          <a:p>
            <a:r>
              <a:rPr lang="it-IT" dirty="0">
                <a:solidFill>
                  <a:srgbClr val="FFFF00"/>
                </a:solidFill>
              </a:rPr>
              <a:t>LHF, SHF</a:t>
            </a:r>
            <a:endParaRPr lang="en-GB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8225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8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1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2" dur="12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4" dur="12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6" dur="1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7" grpId="0" animBg="1"/>
      <p:bldP spid="8" grpId="0" animBg="1"/>
      <p:bldP spid="9" grpId="0" animBg="1"/>
      <p:bldP spid="10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E3CF5E22-E5ED-D25D-CDBE-6769935CC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30</a:t>
            </a:fld>
            <a:endParaRPr lang="en-GB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88B105C2-F762-EB7C-FF5E-27CD32D146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4683" y="140475"/>
            <a:ext cx="8545317" cy="3695272"/>
          </a:xfrm>
          <a:prstGeom prst="rect">
            <a:avLst/>
          </a:prstGeom>
        </p:spPr>
      </p:pic>
      <p:sp>
        <p:nvSpPr>
          <p:cNvPr id="4" name="CasellaDiTesto 6">
            <a:extLst>
              <a:ext uri="{FF2B5EF4-FFF2-40B4-BE49-F238E27FC236}">
                <a16:creationId xmlns:a16="http://schemas.microsoft.com/office/drawing/2014/main" id="{F495F49B-5C1A-3BA1-5091-69D2A4CFAE6C}"/>
              </a:ext>
            </a:extLst>
          </p:cNvPr>
          <p:cNvSpPr txBox="1"/>
          <p:nvPr/>
        </p:nvSpPr>
        <p:spPr>
          <a:xfrm>
            <a:off x="9352997" y="3958710"/>
            <a:ext cx="29034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600" i="1" dirty="0"/>
              <a:t>Credits: Allison </a:t>
            </a:r>
            <a:r>
              <a:rPr lang="it-IT" sz="1600" i="1" dirty="0" err="1"/>
              <a:t>Wing</a:t>
            </a:r>
            <a:endParaRPr lang="en-GB" sz="1600" i="1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7B95EEA2-ECB0-FC8D-14F1-27734EB5CEE8}"/>
              </a:ext>
            </a:extLst>
          </p:cNvPr>
          <p:cNvSpPr txBox="1"/>
          <p:nvPr/>
        </p:nvSpPr>
        <p:spPr>
          <a:xfrm>
            <a:off x="3687097" y="5043948"/>
            <a:ext cx="499478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WE CALL THIS</a:t>
            </a:r>
          </a:p>
          <a:p>
            <a:r>
              <a:rPr lang="it-IT" dirty="0"/>
              <a:t>A COUPLED SYSTEM</a:t>
            </a:r>
          </a:p>
          <a:p>
            <a:endParaRPr lang="it-IT" dirty="0"/>
          </a:p>
          <a:p>
            <a:r>
              <a:rPr lang="it-IT" dirty="0"/>
              <a:t>Mettere magari un’immagine tratta da lavori su eurec4a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643265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C5C9E036-E193-75DD-C12B-0D33451BDD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86944" y="6647986"/>
            <a:ext cx="2743200" cy="375690"/>
          </a:xfrm>
        </p:spPr>
        <p:txBody>
          <a:bodyPr/>
          <a:lstStyle/>
          <a:p>
            <a:fld id="{D3F6E8FE-BAF5-4F25-A070-95EFCE784FE8}" type="slidenum">
              <a:rPr lang="en-GB" smtClean="0"/>
              <a:t>31</a:t>
            </a:fld>
            <a:endParaRPr lang="en-GB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55C33642-2EC6-69AC-469A-AB7F2C1749FB}"/>
              </a:ext>
            </a:extLst>
          </p:cNvPr>
          <p:cNvSpPr txBox="1"/>
          <p:nvPr/>
        </p:nvSpPr>
        <p:spPr>
          <a:xfrm>
            <a:off x="1017609" y="1050281"/>
            <a:ext cx="29015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Pressure </a:t>
            </a:r>
            <a:r>
              <a:rPr lang="it-IT" dirty="0" err="1"/>
              <a:t>Adjustment</a:t>
            </a:r>
            <a:r>
              <a:rPr lang="it-IT" dirty="0"/>
              <a:t>    (PA)  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0ED8EDA0-4D65-B3ED-486E-8EF386955490}"/>
              </a:ext>
            </a:extLst>
          </p:cNvPr>
          <p:cNvSpPr txBox="1"/>
          <p:nvPr/>
        </p:nvSpPr>
        <p:spPr>
          <a:xfrm>
            <a:off x="7910206" y="1156704"/>
            <a:ext cx="3892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Downward</a:t>
            </a:r>
            <a:r>
              <a:rPr lang="it-IT" dirty="0"/>
              <a:t> Momentum mixing   (DMM)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A456BAC6-B33A-0CDC-7275-596FCABEEFBD}"/>
              </a:ext>
            </a:extLst>
          </p:cNvPr>
          <p:cNvSpPr txBox="1"/>
          <p:nvPr/>
        </p:nvSpPr>
        <p:spPr>
          <a:xfrm>
            <a:off x="3877827" y="310906"/>
            <a:ext cx="47327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TWO MAIN MABL RESPONSE MECHANISMS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EF5D916C-B870-4F00-EF2C-FEDEF445B8F9}"/>
                  </a:ext>
                </a:extLst>
              </p:cNvPr>
              <p:cNvSpPr txBox="1"/>
              <p:nvPr/>
            </p:nvSpPr>
            <p:spPr>
              <a:xfrm>
                <a:off x="706136" y="1768090"/>
                <a:ext cx="397328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it-IT" b="0" i="0" smtClean="0">
                        <a:latin typeface="Cambria Math" panose="02040503050406030204" pitchFamily="18" charset="0"/>
                      </a:rPr>
                      <m:t>           </m:t>
                    </m:r>
                    <m:r>
                      <m:rPr>
                        <m:sty m:val="p"/>
                      </m:rPr>
                      <a:rPr lang="it-IT" b="0" i="0" smtClean="0">
                        <a:latin typeface="Cambria Math" panose="02040503050406030204" pitchFamily="18" charset="0"/>
                      </a:rPr>
                      <m:t>∇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⋅</m:t>
                    </m:r>
                    <m:acc>
                      <m:accPr>
                        <m:chr m:val="⃗"/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acc>
                    <m:r>
                      <a:rPr lang="it-IT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𝑃𝐴</m:t>
                        </m:r>
                      </m:sub>
                    </m:sSub>
                    <m:sSup>
                      <m:sSup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it-IT" b="0" i="0" smtClean="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it-IT" b="0" i="1" smtClean="0">
                        <a:latin typeface="Cambria Math" panose="02040503050406030204" pitchFamily="18" charset="0"/>
                      </a:rPr>
                      <m:t>𝑆𝑆𝑇</m:t>
                    </m:r>
                  </m:oMath>
                </a14:m>
                <a:r>
                  <a:rPr lang="it-IT" dirty="0"/>
                  <a:t> </a:t>
                </a:r>
              </a:p>
            </p:txBody>
          </p:sp>
        </mc:Choice>
        <mc:Fallback xmlns="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EF5D916C-B870-4F00-EF2C-FEDEF445B8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136" y="1768090"/>
                <a:ext cx="3973286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ttangolo 6">
            <a:extLst>
              <a:ext uri="{FF2B5EF4-FFF2-40B4-BE49-F238E27FC236}">
                <a16:creationId xmlns:a16="http://schemas.microsoft.com/office/drawing/2014/main" id="{B118E4D0-AB13-5D48-D676-A7BC28FC3892}"/>
              </a:ext>
            </a:extLst>
          </p:cNvPr>
          <p:cNvSpPr/>
          <p:nvPr/>
        </p:nvSpPr>
        <p:spPr>
          <a:xfrm>
            <a:off x="791547" y="2485899"/>
            <a:ext cx="3191188" cy="963523"/>
          </a:xfrm>
          <a:prstGeom prst="rect">
            <a:avLst/>
          </a:prstGeom>
          <a:noFill/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0C5ADAC8-E6C5-3A65-08AB-F2DE38DFF739}"/>
                  </a:ext>
                </a:extLst>
              </p:cNvPr>
              <p:cNvSpPr txBox="1"/>
              <p:nvPr/>
            </p:nvSpPr>
            <p:spPr>
              <a:xfrm>
                <a:off x="7956858" y="1696488"/>
                <a:ext cx="397328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it-IT" b="0" i="0" smtClean="0">
                        <a:latin typeface="Cambria Math" panose="02040503050406030204" pitchFamily="18" charset="0"/>
                      </a:rPr>
                      <m:t>           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𝐷𝑀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𝑆𝑆𝑇</m:t>
                    </m:r>
                  </m:oMath>
                </a14:m>
                <a:r>
                  <a:rPr lang="it-IT" dirty="0"/>
                  <a:t> </a:t>
                </a:r>
              </a:p>
            </p:txBody>
          </p:sp>
        </mc:Choice>
        <mc:Fallback xmlns="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0C5ADAC8-E6C5-3A65-08AB-F2DE38DFF7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6858" y="1696488"/>
                <a:ext cx="3973286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ttangolo 8">
            <a:extLst>
              <a:ext uri="{FF2B5EF4-FFF2-40B4-BE49-F238E27FC236}">
                <a16:creationId xmlns:a16="http://schemas.microsoft.com/office/drawing/2014/main" id="{C62826E6-F31B-B3CD-940D-20E5DA96D00D}"/>
              </a:ext>
            </a:extLst>
          </p:cNvPr>
          <p:cNvSpPr/>
          <p:nvPr/>
        </p:nvSpPr>
        <p:spPr>
          <a:xfrm>
            <a:off x="7956858" y="2487360"/>
            <a:ext cx="3892481" cy="805106"/>
          </a:xfrm>
          <a:prstGeom prst="rect">
            <a:avLst/>
          </a:prstGeom>
          <a:noFill/>
          <a:ln w="38100">
            <a:solidFill>
              <a:srgbClr val="E8E56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E0C95D5D-5E23-8231-69E6-F286055ACE45}"/>
              </a:ext>
            </a:extLst>
          </p:cNvPr>
          <p:cNvSpPr txBox="1"/>
          <p:nvPr/>
        </p:nvSpPr>
        <p:spPr>
          <a:xfrm>
            <a:off x="795734" y="2526092"/>
            <a:ext cx="3276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it-IT" dirty="0" err="1"/>
              <a:t>weak</a:t>
            </a:r>
            <a:r>
              <a:rPr lang="it-IT" dirty="0"/>
              <a:t> wind, </a:t>
            </a:r>
            <a:r>
              <a:rPr lang="it-IT" dirty="0" err="1"/>
              <a:t>neutral</a:t>
            </a:r>
            <a:r>
              <a:rPr lang="it-IT" dirty="0"/>
              <a:t> </a:t>
            </a:r>
            <a:r>
              <a:rPr lang="it-IT" dirty="0" err="1"/>
              <a:t>column</a:t>
            </a:r>
            <a:endParaRPr lang="it-IT" dirty="0"/>
          </a:p>
          <a:p>
            <a:pPr marL="285750" indent="-285750">
              <a:buFontTx/>
              <a:buChar char="-"/>
            </a:pPr>
            <a:r>
              <a:rPr lang="it-IT" dirty="0"/>
              <a:t>strong wind, </a:t>
            </a:r>
            <a:r>
              <a:rPr lang="it-IT" dirty="0" err="1"/>
              <a:t>unstable</a:t>
            </a:r>
            <a:r>
              <a:rPr lang="it-IT" dirty="0"/>
              <a:t> air</a:t>
            </a:r>
          </a:p>
          <a:p>
            <a:pPr marL="285750" indent="-285750">
              <a:buFontTx/>
              <a:buChar char="-"/>
            </a:pPr>
            <a:r>
              <a:rPr lang="it-IT" dirty="0" err="1"/>
              <a:t>Secondary</a:t>
            </a:r>
            <a:r>
              <a:rPr lang="it-IT" dirty="0"/>
              <a:t> </a:t>
            </a:r>
            <a:r>
              <a:rPr lang="it-IT" dirty="0" err="1"/>
              <a:t>circulation</a:t>
            </a:r>
            <a:endParaRPr lang="it-IT" dirty="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71A292EB-96D6-7BFB-50B3-9BB0DB958DA8}"/>
              </a:ext>
            </a:extLst>
          </p:cNvPr>
          <p:cNvSpPr txBox="1"/>
          <p:nvPr/>
        </p:nvSpPr>
        <p:spPr>
          <a:xfrm>
            <a:off x="8087695" y="2559028"/>
            <a:ext cx="35839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strong wind and </a:t>
            </a:r>
          </a:p>
          <a:p>
            <a:r>
              <a:rPr lang="it-IT" dirty="0" err="1"/>
              <a:t>neutral</a:t>
            </a:r>
            <a:r>
              <a:rPr lang="it-IT" dirty="0"/>
              <a:t> </a:t>
            </a:r>
            <a:r>
              <a:rPr lang="it-IT" dirty="0" err="1"/>
              <a:t>stability</a:t>
            </a:r>
            <a:r>
              <a:rPr lang="it-IT" dirty="0"/>
              <a:t> </a:t>
            </a:r>
            <a:r>
              <a:rPr lang="it-IT" dirty="0" err="1"/>
              <a:t>conditions</a:t>
            </a:r>
            <a:endParaRPr lang="it-IT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2E41AA65-BD55-0632-608E-9DE3D681A7D9}"/>
              </a:ext>
            </a:extLst>
          </p:cNvPr>
          <p:cNvSpPr txBox="1"/>
          <p:nvPr/>
        </p:nvSpPr>
        <p:spPr>
          <a:xfrm>
            <a:off x="7891214" y="6685122"/>
            <a:ext cx="45272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/>
              <a:t>Pasquero et al. 2021, </a:t>
            </a:r>
            <a:r>
              <a:rPr lang="it-IT" sz="1600" dirty="0" err="1"/>
              <a:t>Desbiolles</a:t>
            </a:r>
            <a:r>
              <a:rPr lang="it-IT" sz="1600" dirty="0"/>
              <a:t> et al. 2023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D60DDA81-9D4A-8A3D-1447-B7A6029E329A}"/>
              </a:ext>
            </a:extLst>
          </p:cNvPr>
          <p:cNvSpPr txBox="1"/>
          <p:nvPr/>
        </p:nvSpPr>
        <p:spPr>
          <a:xfrm>
            <a:off x="4268011" y="1050281"/>
            <a:ext cx="31365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THERMODYNAMIC FEEDBACK</a:t>
            </a:r>
          </a:p>
        </p:txBody>
      </p:sp>
      <p:pic>
        <p:nvPicPr>
          <p:cNvPr id="16" name="Immagine 15" descr="Immagine che contiene testo, linea, diagramma, schermata&#10;&#10;Descrizione generata automaticamente">
            <a:extLst>
              <a:ext uri="{FF2B5EF4-FFF2-40B4-BE49-F238E27FC236}">
                <a16:creationId xmlns:a16="http://schemas.microsoft.com/office/drawing/2014/main" id="{DAF3BF82-9ADB-A12A-3011-A1E85851AC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4533" y="4098558"/>
            <a:ext cx="4714197" cy="1645092"/>
          </a:xfrm>
          <a:prstGeom prst="rect">
            <a:avLst/>
          </a:prstGeom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09C48C2A-9794-4705-0E6B-117A2129C06E}"/>
              </a:ext>
            </a:extLst>
          </p:cNvPr>
          <p:cNvSpPr txBox="1"/>
          <p:nvPr/>
        </p:nvSpPr>
        <p:spPr>
          <a:xfrm>
            <a:off x="7891214" y="4119026"/>
            <a:ext cx="1402076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it-IT" sz="1200" dirty="0"/>
              <a:t>Mean </a:t>
            </a:r>
            <a:r>
              <a:rPr lang="it-IT" sz="1200" dirty="0" err="1"/>
              <a:t>profile</a:t>
            </a:r>
            <a:endParaRPr lang="it-IT" sz="1200" dirty="0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B4A3245D-2A4A-79F3-0E0F-7B34A62690A2}"/>
              </a:ext>
            </a:extLst>
          </p:cNvPr>
          <p:cNvSpPr txBox="1"/>
          <p:nvPr/>
        </p:nvSpPr>
        <p:spPr>
          <a:xfrm>
            <a:off x="9293290" y="5784830"/>
            <a:ext cx="1402076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it-IT" sz="1200" b="1" i="1" dirty="0"/>
              <a:t>Wind speed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97005749-5A29-5EB4-A5F7-41816A16E252}"/>
              </a:ext>
            </a:extLst>
          </p:cNvPr>
          <p:cNvSpPr txBox="1"/>
          <p:nvPr/>
        </p:nvSpPr>
        <p:spPr>
          <a:xfrm>
            <a:off x="7041656" y="4257525"/>
            <a:ext cx="725754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it-IT" sz="1200" b="1" i="1" dirty="0" err="1"/>
              <a:t>Altitude</a:t>
            </a:r>
            <a:endParaRPr lang="it-IT" sz="1200" b="1" i="1" dirty="0"/>
          </a:p>
        </p:txBody>
      </p:sp>
      <p:pic>
        <p:nvPicPr>
          <p:cNvPr id="21" name="Immagine 20" descr="Immagine che contiene testo, diagramma, schermata&#10;&#10;Descrizione generata automaticamente">
            <a:extLst>
              <a:ext uri="{FF2B5EF4-FFF2-40B4-BE49-F238E27FC236}">
                <a16:creationId xmlns:a16="http://schemas.microsoft.com/office/drawing/2014/main" id="{48C9A4C2-B008-FF94-C543-097CB53B897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70" y="3707019"/>
            <a:ext cx="5041637" cy="2654576"/>
          </a:xfrm>
          <a:prstGeom prst="rect">
            <a:avLst/>
          </a:prstGeom>
        </p:spPr>
      </p:pic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75D30F0C-A31C-E546-0A73-0BD0A220B286}"/>
              </a:ext>
            </a:extLst>
          </p:cNvPr>
          <p:cNvSpPr txBox="1"/>
          <p:nvPr/>
        </p:nvSpPr>
        <p:spPr>
          <a:xfrm>
            <a:off x="363894" y="310906"/>
            <a:ext cx="2463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UNSURE ABOUT THIS SLIDE</a:t>
            </a:r>
          </a:p>
        </p:txBody>
      </p:sp>
    </p:spTree>
    <p:extLst>
      <p:ext uri="{BB962C8B-B14F-4D97-AF65-F5344CB8AC3E}">
        <p14:creationId xmlns:p14="http://schemas.microsoft.com/office/powerpoint/2010/main" val="2393130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7" grpId="0" animBg="1"/>
      <p:bldP spid="8" grpId="0"/>
      <p:bldP spid="9" grpId="0" animBg="1"/>
      <p:bldP spid="10" grpId="0"/>
      <p:bldP spid="11" grpId="0"/>
      <p:bldP spid="13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DFD8AAD3-67F9-63DC-3C6C-CC56CD90C3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32</a:t>
            </a:fld>
            <a:endParaRPr lang="en-GB"/>
          </a:p>
        </p:txBody>
      </p:sp>
      <p:grpSp>
        <p:nvGrpSpPr>
          <p:cNvPr id="9" name="Gruppo 8">
            <a:extLst>
              <a:ext uri="{FF2B5EF4-FFF2-40B4-BE49-F238E27FC236}">
                <a16:creationId xmlns:a16="http://schemas.microsoft.com/office/drawing/2014/main" id="{A76611A5-441D-89DB-AA3C-5889B80229F9}"/>
              </a:ext>
            </a:extLst>
          </p:cNvPr>
          <p:cNvGrpSpPr/>
          <p:nvPr/>
        </p:nvGrpSpPr>
        <p:grpSpPr>
          <a:xfrm>
            <a:off x="3903916" y="955287"/>
            <a:ext cx="8100762" cy="4595258"/>
            <a:chOff x="2045619" y="1230590"/>
            <a:chExt cx="8100762" cy="4595258"/>
          </a:xfrm>
        </p:grpSpPr>
        <p:pic>
          <p:nvPicPr>
            <p:cNvPr id="7" name="Immagine 6">
              <a:extLst>
                <a:ext uri="{FF2B5EF4-FFF2-40B4-BE49-F238E27FC236}">
                  <a16:creationId xmlns:a16="http://schemas.microsoft.com/office/drawing/2014/main" id="{E3716256-2122-5F64-6452-738E95C541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45619" y="1230590"/>
              <a:ext cx="8100762" cy="4595258"/>
            </a:xfrm>
            <a:prstGeom prst="rect">
              <a:avLst/>
            </a:prstGeom>
          </p:spPr>
        </p:pic>
        <p:sp>
          <p:nvSpPr>
            <p:cNvPr id="8" name="Rettangolo 7">
              <a:extLst>
                <a:ext uri="{FF2B5EF4-FFF2-40B4-BE49-F238E27FC236}">
                  <a16:creationId xmlns:a16="http://schemas.microsoft.com/office/drawing/2014/main" id="{4327F453-A397-7AB7-5C6D-B3E695A642A9}"/>
                </a:ext>
              </a:extLst>
            </p:cNvPr>
            <p:cNvSpPr/>
            <p:nvPr/>
          </p:nvSpPr>
          <p:spPr>
            <a:xfrm>
              <a:off x="2664542" y="1897626"/>
              <a:ext cx="2084439" cy="205494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00F0219-5E92-9322-6B68-013DF4BBB231}"/>
              </a:ext>
            </a:extLst>
          </p:cNvPr>
          <p:cNvSpPr txBox="1"/>
          <p:nvPr/>
        </p:nvSpPr>
        <p:spPr>
          <a:xfrm>
            <a:off x="117987" y="1496894"/>
            <a:ext cx="33528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Reconstructed</a:t>
            </a:r>
            <a:r>
              <a:rPr lang="it-IT" dirty="0"/>
              <a:t> </a:t>
            </a:r>
            <a:r>
              <a:rPr lang="it-IT" dirty="0" err="1"/>
              <a:t>surface</a:t>
            </a:r>
            <a:r>
              <a:rPr lang="it-IT" dirty="0"/>
              <a:t> </a:t>
            </a:r>
            <a:r>
              <a:rPr lang="it-IT" dirty="0" err="1"/>
              <a:t>currents</a:t>
            </a:r>
            <a:r>
              <a:rPr lang="it-IT" dirty="0"/>
              <a:t> on 4th </a:t>
            </a:r>
            <a:r>
              <a:rPr lang="it-IT" dirty="0" err="1"/>
              <a:t>February</a:t>
            </a:r>
            <a:r>
              <a:rPr lang="it-IT" dirty="0"/>
              <a:t> 2020: </a:t>
            </a:r>
            <a:r>
              <a:rPr lang="it-IT" dirty="0" err="1"/>
              <a:t>peaks</a:t>
            </a:r>
            <a:r>
              <a:rPr lang="it-IT" dirty="0"/>
              <a:t> (</a:t>
            </a:r>
            <a:r>
              <a:rPr lang="it-IT" dirty="0" err="1">
                <a:solidFill>
                  <a:schemeClr val="accent4">
                    <a:lumMod val="75000"/>
                  </a:schemeClr>
                </a:solidFill>
              </a:rPr>
              <a:t>yellow</a:t>
            </a:r>
            <a:r>
              <a:rPr lang="it-IT" dirty="0"/>
              <a:t> </a:t>
            </a:r>
            <a:r>
              <a:rPr lang="it-IT" dirty="0" err="1"/>
              <a:t>shadings</a:t>
            </a:r>
            <a:r>
              <a:rPr lang="it-IT" dirty="0"/>
              <a:t>) </a:t>
            </a:r>
            <a:r>
              <a:rPr lang="it-IT" dirty="0" err="1"/>
              <a:t>correspond</a:t>
            </a:r>
            <a:r>
              <a:rPr lang="it-IT" dirty="0"/>
              <a:t> to </a:t>
            </a:r>
            <a:r>
              <a:rPr lang="it-IT" dirty="0" err="1"/>
              <a:t>approx</a:t>
            </a:r>
            <a:r>
              <a:rPr lang="it-IT" dirty="0"/>
              <a:t>. 1m/s</a:t>
            </a:r>
          </a:p>
          <a:p>
            <a:endParaRPr lang="it-IT" dirty="0"/>
          </a:p>
          <a:p>
            <a:r>
              <a:rPr lang="it-IT" dirty="0"/>
              <a:t>Source: </a:t>
            </a:r>
            <a:r>
              <a:rPr lang="it-IT" dirty="0">
                <a:hlinkClick r:id="rId3"/>
              </a:rPr>
              <a:t>https://earth.nullschool.net/</a:t>
            </a:r>
            <a:endParaRPr lang="it-IT" dirty="0"/>
          </a:p>
          <a:p>
            <a:endParaRPr lang="it-IT" dirty="0"/>
          </a:p>
          <a:p>
            <a:r>
              <a:rPr lang="en-GB" dirty="0">
                <a:solidFill>
                  <a:srgbClr val="FF0000"/>
                </a:solidFill>
              </a:rPr>
              <a:t>Red box: </a:t>
            </a:r>
            <a:r>
              <a:rPr lang="en-GB" dirty="0"/>
              <a:t>the EUREC4A region</a:t>
            </a:r>
          </a:p>
          <a:p>
            <a:r>
              <a:rPr lang="en-GB" dirty="0">
                <a:solidFill>
                  <a:srgbClr val="FF0000"/>
                </a:solidFill>
              </a:rPr>
              <a:t>           </a:t>
            </a:r>
            <a:r>
              <a:rPr lang="en-GB" dirty="0"/>
              <a:t>and computational domain</a:t>
            </a:r>
            <a:endParaRPr lang="en-GB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46258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0D2E57B-5126-5C8B-BB45-1B89A3A629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9565" y="2753130"/>
            <a:ext cx="10515600" cy="1363919"/>
          </a:xfrm>
        </p:spPr>
        <p:txBody>
          <a:bodyPr/>
          <a:lstStyle/>
          <a:p>
            <a:r>
              <a:rPr lang="it-IT" dirty="0" err="1"/>
              <a:t>Supplementary</a:t>
            </a:r>
            <a:r>
              <a:rPr lang="it-IT" dirty="0"/>
              <a:t> on air </a:t>
            </a:r>
            <a:r>
              <a:rPr lang="it-IT" dirty="0" err="1"/>
              <a:t>column</a:t>
            </a:r>
            <a:r>
              <a:rPr lang="it-IT" dirty="0"/>
              <a:t> </a:t>
            </a:r>
            <a:r>
              <a:rPr lang="it-IT" dirty="0" err="1"/>
              <a:t>response</a:t>
            </a:r>
            <a:endParaRPr lang="en-GB" dirty="0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AA387843-E42B-5F19-571E-9817862708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14753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7FEBDFFE-3861-B002-5C1D-D548E8BEE6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34</a:t>
            </a:fld>
            <a:endParaRPr lang="en-GB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ED68B5C8-DA45-7FCF-E95A-4ACD2934B6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0683" y="1370505"/>
            <a:ext cx="6137263" cy="4768748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B80FD8E2-45B8-8C05-7135-3E846E80A4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98195"/>
            <a:ext cx="6331399" cy="4941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4261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827A14D2-54DC-F953-D711-D7A65CD0C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35</a:t>
            </a:fld>
            <a:endParaRPr lang="en-GB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210A87F3-7FFB-5769-3F38-AD38E051CC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5704" y="1597419"/>
            <a:ext cx="9440592" cy="3581900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CBEB7407-28A6-2DB7-B925-89D3E83698A3}"/>
              </a:ext>
            </a:extLst>
          </p:cNvPr>
          <p:cNvSpPr txBox="1"/>
          <p:nvPr/>
        </p:nvSpPr>
        <p:spPr>
          <a:xfrm>
            <a:off x="1170931" y="5312870"/>
            <a:ext cx="101229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Figure 8 from </a:t>
            </a:r>
            <a:r>
              <a:rPr lang="en-GB" i="1" dirty="0" err="1"/>
              <a:t>Acquistapace</a:t>
            </a:r>
            <a:r>
              <a:rPr lang="en-GB" i="1" dirty="0"/>
              <a:t> et al., 2022</a:t>
            </a:r>
            <a:r>
              <a:rPr lang="en-GB" dirty="0"/>
              <a:t>: </a:t>
            </a:r>
            <a:r>
              <a:rPr lang="en-GB" i="1" dirty="0"/>
              <a:t>Height-sea surface temperature (SST) section of the rain-free</a:t>
            </a:r>
          </a:p>
          <a:p>
            <a:r>
              <a:rPr lang="en-GB" i="1" dirty="0"/>
              <a:t>diurnal anomalies of [...] (b) latent heat flux (LHF) estimated from Atmospheric Raman Temperature and Humidity. Sounder and Doppler lidars observations</a:t>
            </a:r>
            <a:r>
              <a:rPr lang="en-GB" dirty="0"/>
              <a:t>. </a:t>
            </a:r>
          </a:p>
          <a:p>
            <a:r>
              <a:rPr lang="en-GB" dirty="0"/>
              <a:t>The measured MABL height settled at around 500m over colder SSTs and 750m over warmer ones</a:t>
            </a:r>
          </a:p>
        </p:txBody>
      </p:sp>
    </p:spTree>
    <p:extLst>
      <p:ext uri="{BB962C8B-B14F-4D97-AF65-F5344CB8AC3E}">
        <p14:creationId xmlns:p14="http://schemas.microsoft.com/office/powerpoint/2010/main" val="34235099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>
            <a:extLst>
              <a:ext uri="{FF2B5EF4-FFF2-40B4-BE49-F238E27FC236}">
                <a16:creationId xmlns:a16="http://schemas.microsoft.com/office/drawing/2014/main" id="{E52657F8-EAC1-FC59-526A-49A92CF2D0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1452" y="1319132"/>
            <a:ext cx="6190500" cy="4306833"/>
          </a:xfrm>
          <a:prstGeom prst="rect">
            <a:avLst/>
          </a:prstGeom>
        </p:spPr>
      </p:pic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1AAE7CF2-45AB-0969-E48B-678346A3D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36</a:t>
            </a:fld>
            <a:endParaRPr lang="en-GB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40753BEE-2D29-FB20-07F1-7885A58A04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19132"/>
            <a:ext cx="6327661" cy="4224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4014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1AAE7CF2-45AB-0969-E48B-678346A3D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37</a:t>
            </a:fld>
            <a:endParaRPr lang="en-GB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58EE6A87-D497-3F61-D59A-93BB15141D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6667" y="1584427"/>
            <a:ext cx="6679608" cy="4559559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8FBD3E76-E928-D3E3-3B1A-869C14C56D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9727" y="1584427"/>
            <a:ext cx="6792273" cy="4515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69718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D99D3078-388A-6648-5EEB-550FFACAB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38</a:t>
            </a:fld>
            <a:endParaRPr lang="en-GB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03084476-B811-D4DC-12D6-9BA4A7AC3B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99" y="1749578"/>
            <a:ext cx="5897495" cy="4659231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580786C6-7A8A-320E-6C4B-7D0062BA7C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3564" y="1823308"/>
            <a:ext cx="6059090" cy="4659231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FD952EBA-1D95-5DB5-A62E-98C625C4A0C1}"/>
              </a:ext>
            </a:extLst>
          </p:cNvPr>
          <p:cNvSpPr txBox="1"/>
          <p:nvPr/>
        </p:nvSpPr>
        <p:spPr>
          <a:xfrm>
            <a:off x="3248810" y="355241"/>
            <a:ext cx="64115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/>
              <a:t>Lifting </a:t>
            </a:r>
            <a:r>
              <a:rPr lang="it-IT" sz="3200" b="1" dirty="0" err="1"/>
              <a:t>Condensation</a:t>
            </a:r>
            <a:r>
              <a:rPr lang="it-IT" sz="3200" b="1" dirty="0"/>
              <a:t> Level (LCL)</a:t>
            </a:r>
            <a:endParaRPr lang="en-GB" sz="3200" b="1" dirty="0"/>
          </a:p>
        </p:txBody>
      </p:sp>
    </p:spTree>
    <p:extLst>
      <p:ext uri="{BB962C8B-B14F-4D97-AF65-F5344CB8AC3E}">
        <p14:creationId xmlns:p14="http://schemas.microsoft.com/office/powerpoint/2010/main" val="8054880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5237DAB0-51C0-F0C8-9DAE-BD96CE3C0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39</a:t>
            </a:fld>
            <a:endParaRPr lang="en-GB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F8B3F170-E931-E0DE-AEC2-499734C14E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325" y="1544193"/>
            <a:ext cx="11150082" cy="4194363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0D357551-D807-D0A3-4CF8-5CEB019B6B76}"/>
              </a:ext>
            </a:extLst>
          </p:cNvPr>
          <p:cNvSpPr txBox="1"/>
          <p:nvPr/>
        </p:nvSpPr>
        <p:spPr>
          <a:xfrm>
            <a:off x="4274574" y="5893942"/>
            <a:ext cx="43360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Observations</a:t>
            </a:r>
            <a:r>
              <a:rPr lang="it-IT" dirty="0"/>
              <a:t> from R/V MS </a:t>
            </a:r>
            <a:r>
              <a:rPr lang="it-IT" dirty="0" err="1"/>
              <a:t>Merian</a:t>
            </a:r>
            <a:r>
              <a:rPr lang="it-IT" dirty="0"/>
              <a:t> in Boulevard </a:t>
            </a:r>
            <a:r>
              <a:rPr lang="it-IT" dirty="0" err="1"/>
              <a:t>des</a:t>
            </a:r>
            <a:r>
              <a:rPr lang="it-IT" dirty="0"/>
              <a:t> Tourbillons</a:t>
            </a:r>
            <a:endParaRPr lang="en-GB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A90CAED8-AD85-1AD6-C572-82C66C306BBC}"/>
              </a:ext>
            </a:extLst>
          </p:cNvPr>
          <p:cNvSpPr txBox="1"/>
          <p:nvPr/>
        </p:nvSpPr>
        <p:spPr>
          <a:xfrm>
            <a:off x="3804621" y="511643"/>
            <a:ext cx="45827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 err="1"/>
              <a:t>Getting</a:t>
            </a:r>
            <a:r>
              <a:rPr lang="it-IT" sz="2400" dirty="0"/>
              <a:t> to know the </a:t>
            </a:r>
            <a:r>
              <a:rPr lang="it-IT" sz="2400" dirty="0" err="1"/>
              <a:t>simulation</a:t>
            </a:r>
            <a:r>
              <a:rPr lang="it-IT" sz="2400" dirty="0"/>
              <a:t> …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39212185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AFCC94F8-8247-3B0D-F170-13DB2958BE30}"/>
              </a:ext>
            </a:extLst>
          </p:cNvPr>
          <p:cNvSpPr txBox="1"/>
          <p:nvPr/>
        </p:nvSpPr>
        <p:spPr>
          <a:xfrm>
            <a:off x="4458879" y="466864"/>
            <a:ext cx="5118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INTRODUCING THE LOCAL SCALE</a:t>
            </a:r>
            <a:endParaRPr lang="en-GB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96226973-6D85-25C6-B169-B988052B6C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401" y="1584104"/>
            <a:ext cx="6265227" cy="3193771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BED42254-9140-BD20-3699-51F4067D8EF1}"/>
              </a:ext>
            </a:extLst>
          </p:cNvPr>
          <p:cNvSpPr txBox="1"/>
          <p:nvPr/>
        </p:nvSpPr>
        <p:spPr>
          <a:xfrm>
            <a:off x="8743687" y="6540273"/>
            <a:ext cx="2664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Gentemann</a:t>
            </a:r>
            <a:r>
              <a:rPr lang="it-IT" dirty="0"/>
              <a:t> et al. 2020</a:t>
            </a:r>
            <a:endParaRPr lang="en-GB" dirty="0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A82BD269-AF92-9D14-0A6A-F33506BB0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4</a:t>
            </a:fld>
            <a:endParaRPr lang="en-GB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7865FDF3-24AB-4057-E652-08DAB613CD11}"/>
              </a:ext>
            </a:extLst>
          </p:cNvPr>
          <p:cNvSpPr txBox="1"/>
          <p:nvPr/>
        </p:nvSpPr>
        <p:spPr>
          <a:xfrm>
            <a:off x="513184" y="5339016"/>
            <a:ext cx="48332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Correlation</a:t>
            </a:r>
            <a:r>
              <a:rPr lang="en-US" i="1" dirty="0"/>
              <a:t> between </a:t>
            </a:r>
            <a:r>
              <a:rPr lang="en-US" i="1" dirty="0" err="1"/>
              <a:t>QuikScat</a:t>
            </a:r>
            <a:r>
              <a:rPr lang="en-US" i="1" dirty="0"/>
              <a:t> </a:t>
            </a:r>
            <a:r>
              <a:rPr lang="en-US" b="1" i="1" dirty="0"/>
              <a:t>wind speed </a:t>
            </a:r>
            <a:r>
              <a:rPr lang="en-US" i="1" dirty="0"/>
              <a:t>and NOAA Optimum Interpolated </a:t>
            </a:r>
            <a:r>
              <a:rPr lang="en-US" b="1" i="1" dirty="0"/>
              <a:t>SST</a:t>
            </a:r>
            <a:r>
              <a:rPr lang="en-US" i="1" dirty="0"/>
              <a:t> using daily, 25-km-gridded data from 2000–2009.</a:t>
            </a:r>
            <a:endParaRPr lang="it-IT" i="1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1802E1AF-D21B-1883-B9BA-CCEDAFB2137E}"/>
              </a:ext>
            </a:extLst>
          </p:cNvPr>
          <p:cNvSpPr txBox="1"/>
          <p:nvPr/>
        </p:nvSpPr>
        <p:spPr>
          <a:xfrm>
            <a:off x="7109927" y="5348748"/>
            <a:ext cx="42438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Same, but for 1000km </a:t>
            </a:r>
            <a:r>
              <a:rPr lang="en-US" b="1" i="1" dirty="0"/>
              <a:t>high-pass filtered </a:t>
            </a:r>
            <a:r>
              <a:rPr lang="en-US" i="1" dirty="0"/>
              <a:t>data: notice the thorough change of correlation signs.</a:t>
            </a:r>
            <a:endParaRPr lang="it-IT" i="1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ED4852E1-3BEC-BAD1-3717-C066F486C8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3534" y="1319098"/>
            <a:ext cx="6658466" cy="3546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82081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1AAE7CF2-45AB-0969-E48B-678346A3D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40</a:t>
            </a:fld>
            <a:endParaRPr lang="en-GB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D88D9AEC-F853-8C4F-BF09-BF2CD2B84D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41185"/>
            <a:ext cx="5842978" cy="5037641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7763276D-53A3-C04A-837B-320D1FB7D8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70" y="473245"/>
            <a:ext cx="5607937" cy="4571688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EA95F6CF-8614-BDF5-C8DF-4546F8A6C3EB}"/>
              </a:ext>
            </a:extLst>
          </p:cNvPr>
          <p:cNvSpPr txBox="1"/>
          <p:nvPr/>
        </p:nvSpPr>
        <p:spPr>
          <a:xfrm>
            <a:off x="720762" y="5712311"/>
            <a:ext cx="89826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No wind </a:t>
            </a:r>
            <a:r>
              <a:rPr lang="it-IT" dirty="0" err="1"/>
              <a:t>variability</a:t>
            </a:r>
            <a:r>
              <a:rPr lang="it-IT" dirty="0"/>
              <a:t> in </a:t>
            </a:r>
            <a:r>
              <a:rPr lang="it-IT" dirty="0" err="1"/>
              <a:t>lower</a:t>
            </a:r>
            <a:r>
              <a:rPr lang="it-IT" dirty="0"/>
              <a:t> </a:t>
            </a:r>
            <a:r>
              <a:rPr lang="it-IT" dirty="0" err="1"/>
              <a:t>troposphere</a:t>
            </a:r>
            <a:endParaRPr lang="it-IT" dirty="0"/>
          </a:p>
          <a:p>
            <a:r>
              <a:rPr lang="it-IT" dirty="0"/>
              <a:t>Rare deep </a:t>
            </a:r>
            <a:r>
              <a:rPr lang="it-IT" dirty="0" err="1"/>
              <a:t>convection</a:t>
            </a:r>
            <a:r>
              <a:rPr lang="it-IT" dirty="0"/>
              <a:t> and limited </a:t>
            </a:r>
            <a:r>
              <a:rPr lang="it-IT" dirty="0" err="1"/>
              <a:t>rain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5007818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B7F58281-F0CD-96DA-5E3F-6463F9216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41</a:t>
            </a:fld>
            <a:endParaRPr lang="en-GB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A828277B-5031-A837-764E-F3C020754D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2414" y="903715"/>
            <a:ext cx="9107171" cy="5249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7462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5237DAB0-51C0-F0C8-9DAE-BD96CE3C0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42</a:t>
            </a:fld>
            <a:endParaRPr lang="en-GB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9DC6E994-D21F-FA5A-9631-3118C53D92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727" y="2264879"/>
            <a:ext cx="4667901" cy="3839111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5BF55434-6BF8-3F69-150A-A3165F5ABF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7597" y="1769376"/>
            <a:ext cx="1686160" cy="333422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13A7790B-7756-2279-8C36-E6B5491B70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4222" y="2264878"/>
            <a:ext cx="5229955" cy="3839111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DF410673-0A7C-C545-C607-FB393FA5B7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86572" y="1778902"/>
            <a:ext cx="1648055" cy="314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11057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5237DAB0-51C0-F0C8-9DAE-BD96CE3C0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43</a:t>
            </a:fld>
            <a:endParaRPr lang="en-GB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6FD13915-E585-122A-4CD0-F7F4D15398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791" y="1610867"/>
            <a:ext cx="5277587" cy="4372585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6F0E1E41-2DC4-5AE2-2974-43A5323A8D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9056" y="1610867"/>
            <a:ext cx="5334744" cy="4165989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D9B02F6A-AF7C-5853-2A0B-CA7C25E4BB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6190" y="1031897"/>
            <a:ext cx="1800476" cy="495369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3633DCE2-5EED-83BD-82FB-7ACEDA52F6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96635" y="1031897"/>
            <a:ext cx="1933845" cy="428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89940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C311B335-0A9B-18B8-4F37-CD1DF85EE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44</a:t>
            </a:fld>
            <a:endParaRPr lang="en-GB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F10FFE69-9EA9-4150-279A-CE22DF17ED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413" y="1994449"/>
            <a:ext cx="5306165" cy="4315427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108B0961-FC23-A0C2-F8DC-D0C5C05988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6632" y="1975396"/>
            <a:ext cx="5410955" cy="4334480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6EF7C440-9DF5-B820-645A-6C5A6FC7AC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4572" y="1460092"/>
            <a:ext cx="1952898" cy="400106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9C4D26C1-8C28-9D0B-DCC7-F310EE8F0A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45130" y="1318139"/>
            <a:ext cx="1867161" cy="352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7488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5237DAB0-51C0-F0C8-9DAE-BD96CE3C0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5</a:t>
            </a:fld>
            <a:endParaRPr lang="en-GB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91BBFFEF-C9AE-D0ED-434A-DE913A3D6E25}"/>
              </a:ext>
            </a:extLst>
          </p:cNvPr>
          <p:cNvSpPr txBox="1"/>
          <p:nvPr/>
        </p:nvSpPr>
        <p:spPr>
          <a:xfrm>
            <a:off x="721568" y="789231"/>
            <a:ext cx="53744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latin typeface="Aptos SemiBold" panose="020F0502020204030204" pitchFamily="34" charset="0"/>
              </a:rPr>
              <a:t>The EUREC4A </a:t>
            </a:r>
            <a:r>
              <a:rPr lang="it-IT" sz="2400" b="1" dirty="0" err="1">
                <a:latin typeface="Aptos SemiBold" panose="020F0502020204030204" pitchFamily="34" charset="0"/>
              </a:rPr>
              <a:t>campaign</a:t>
            </a:r>
            <a:r>
              <a:rPr lang="it-IT" sz="2400" b="1" dirty="0">
                <a:latin typeface="Aptos SemiBold" panose="020F0502020204030204" pitchFamily="34" charset="0"/>
              </a:rPr>
              <a:t>      </a:t>
            </a:r>
            <a:r>
              <a:rPr lang="it-IT" sz="1400" b="1" i="1" dirty="0">
                <a:latin typeface="Aptos SemiBold" panose="020F0502020204030204" pitchFamily="34" charset="0"/>
              </a:rPr>
              <a:t>Stevens et al 2021</a:t>
            </a:r>
            <a:endParaRPr lang="it-IT" sz="2400" b="1" i="1" dirty="0">
              <a:latin typeface="Aptos SemiBold" panose="020F0502020204030204" pitchFamily="34" charset="0"/>
            </a:endParaRPr>
          </a:p>
          <a:p>
            <a:endParaRPr lang="it-IT" sz="1600" b="1" dirty="0">
              <a:latin typeface="Aptos SemiBold" panose="020F0502020204030204" pitchFamily="34" charset="0"/>
            </a:endParaRPr>
          </a:p>
          <a:p>
            <a:r>
              <a:rPr lang="it-IT" sz="1600" b="1" dirty="0">
                <a:latin typeface="Aptos SemiBold" panose="020F0502020204030204" pitchFamily="34" charset="0"/>
              </a:rPr>
              <a:t>Investigate small scale air-</a:t>
            </a:r>
            <a:r>
              <a:rPr lang="it-IT" sz="1600" b="1" dirty="0" err="1">
                <a:latin typeface="Aptos SemiBold" panose="020F0502020204030204" pitchFamily="34" charset="0"/>
              </a:rPr>
              <a:t>sea</a:t>
            </a:r>
            <a:r>
              <a:rPr lang="it-IT" sz="1600" b="1" dirty="0">
                <a:latin typeface="Aptos SemiBold" panose="020F0502020204030204" pitchFamily="34" charset="0"/>
              </a:rPr>
              <a:t> </a:t>
            </a:r>
            <a:r>
              <a:rPr lang="it-IT" sz="1600" b="1" dirty="0" err="1">
                <a:latin typeface="Aptos SemiBold" panose="020F0502020204030204" pitchFamily="34" charset="0"/>
              </a:rPr>
              <a:t>coupling</a:t>
            </a:r>
            <a:r>
              <a:rPr lang="it-IT" sz="1600" b="1" dirty="0">
                <a:latin typeface="Aptos SemiBold" panose="020F0502020204030204" pitchFamily="34" charset="0"/>
              </a:rPr>
              <a:t> and cloud-</a:t>
            </a:r>
            <a:r>
              <a:rPr lang="it-IT" sz="1600" b="1" dirty="0" err="1">
                <a:latin typeface="Aptos SemiBold" panose="020F0502020204030204" pitchFamily="34" charset="0"/>
              </a:rPr>
              <a:t>convection</a:t>
            </a:r>
            <a:r>
              <a:rPr lang="it-IT" sz="1600" b="1" dirty="0">
                <a:latin typeface="Aptos SemiBold" panose="020F0502020204030204" pitchFamily="34" charset="0"/>
              </a:rPr>
              <a:t> feedbacks</a:t>
            </a:r>
          </a:p>
        </p:txBody>
      </p:sp>
      <p:pic>
        <p:nvPicPr>
          <p:cNvPr id="5" name="Immagine 4" descr="Immagine che contiene testo, mappa, diagramma, schermata&#10;&#10;Descrizione generata automaticamente">
            <a:extLst>
              <a:ext uri="{FF2B5EF4-FFF2-40B4-BE49-F238E27FC236}">
                <a16:creationId xmlns:a16="http://schemas.microsoft.com/office/drawing/2014/main" id="{FC96B97B-EC4A-8C20-5DD7-7BEBC0F118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5500" y="0"/>
            <a:ext cx="5464229" cy="5206482"/>
          </a:xfrm>
          <a:prstGeom prst="rect">
            <a:avLst/>
          </a:prstGeom>
        </p:spPr>
      </p:pic>
      <p:pic>
        <p:nvPicPr>
          <p:cNvPr id="7" name="Immagine 6" descr="Immagine che contiene veicolo, aeromobile, trasporto, aeroplano&#10;&#10;Descrizione generata automaticamente">
            <a:extLst>
              <a:ext uri="{FF2B5EF4-FFF2-40B4-BE49-F238E27FC236}">
                <a16:creationId xmlns:a16="http://schemas.microsoft.com/office/drawing/2014/main" id="{6C0B71BE-8351-170C-1AC9-8B42C9DA50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34" y="2480777"/>
            <a:ext cx="6765500" cy="3534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0103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CasellaDiTesto 49">
            <a:extLst>
              <a:ext uri="{FF2B5EF4-FFF2-40B4-BE49-F238E27FC236}">
                <a16:creationId xmlns:a16="http://schemas.microsoft.com/office/drawing/2014/main" id="{A9E9C119-8A7C-710F-25E2-00B9476EE029}"/>
              </a:ext>
            </a:extLst>
          </p:cNvPr>
          <p:cNvSpPr txBox="1"/>
          <p:nvPr/>
        </p:nvSpPr>
        <p:spPr>
          <a:xfrm>
            <a:off x="428057" y="714625"/>
            <a:ext cx="5221224" cy="53817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>
              <a:lnSpc>
                <a:spcPct val="90000"/>
              </a:lnSpc>
              <a:spcAft>
                <a:spcPts val="600"/>
              </a:spcAft>
            </a:pPr>
            <a:r>
              <a:rPr lang="en-US" sz="2000" b="1" dirty="0">
                <a:ln>
                  <a:solidFill>
                    <a:srgbClr val="FF3399"/>
                  </a:solidFill>
                </a:ln>
                <a:solidFill>
                  <a:schemeClr val="tx2"/>
                </a:solidFill>
              </a:rPr>
              <a:t>CORE QUESTION</a:t>
            </a:r>
          </a:p>
          <a:p>
            <a:pPr algn="ctr" defTabSz="914400"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ln>
                  <a:solidFill>
                    <a:srgbClr val="FF3399"/>
                  </a:solidFill>
                </a:ln>
                <a:solidFill>
                  <a:schemeClr val="tx2"/>
                </a:solidFill>
              </a:rPr>
              <a:t> what is the impact of mesoscale SST variability </a:t>
            </a:r>
          </a:p>
          <a:p>
            <a:pPr algn="ctr" defTabSz="914400"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ln>
                  <a:solidFill>
                    <a:srgbClr val="FF3399"/>
                  </a:solidFill>
                </a:ln>
                <a:solidFill>
                  <a:schemeClr val="tx2"/>
                </a:solidFill>
              </a:rPr>
              <a:t>on the </a:t>
            </a:r>
            <a:r>
              <a:rPr lang="en-US" u="sng" dirty="0">
                <a:ln>
                  <a:solidFill>
                    <a:srgbClr val="FF3399"/>
                  </a:solidFill>
                </a:ln>
                <a:solidFill>
                  <a:schemeClr val="tx2"/>
                </a:solidFill>
              </a:rPr>
              <a:t>atmospheric fields </a:t>
            </a:r>
            <a:r>
              <a:rPr lang="en-US" dirty="0">
                <a:ln>
                  <a:solidFill>
                    <a:srgbClr val="FF3399"/>
                  </a:solidFill>
                </a:ln>
                <a:solidFill>
                  <a:schemeClr val="tx2"/>
                </a:solidFill>
              </a:rPr>
              <a:t>and </a:t>
            </a:r>
            <a:r>
              <a:rPr lang="en-US" u="sng" dirty="0">
                <a:ln>
                  <a:solidFill>
                    <a:srgbClr val="FF3399"/>
                  </a:solidFill>
                </a:ln>
                <a:solidFill>
                  <a:schemeClr val="tx2"/>
                </a:solidFill>
              </a:rPr>
              <a:t>surface fluxes</a:t>
            </a:r>
            <a:r>
              <a:rPr lang="en-US" dirty="0">
                <a:ln>
                  <a:solidFill>
                    <a:srgbClr val="FF3399"/>
                  </a:solidFill>
                </a:ln>
                <a:solidFill>
                  <a:schemeClr val="tx2"/>
                </a:solidFill>
              </a:rPr>
              <a:t>?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ln>
                <a:solidFill>
                  <a:srgbClr val="FF3399"/>
                </a:solidFill>
              </a:ln>
              <a:solidFill>
                <a:schemeClr val="tx2"/>
              </a:solidFill>
            </a:endParaRP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ln>
                <a:solidFill>
                  <a:srgbClr val="FF3399"/>
                </a:solidFill>
              </a:ln>
              <a:solidFill>
                <a:schemeClr val="tx2"/>
              </a:solidFill>
            </a:endParaRP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ln>
                <a:solidFill>
                  <a:srgbClr val="FF3399"/>
                </a:solidFill>
              </a:ln>
              <a:solidFill>
                <a:schemeClr val="tx2"/>
              </a:solidFill>
            </a:endParaRP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ln>
                <a:solidFill>
                  <a:srgbClr val="FF3399"/>
                </a:solidFill>
              </a:ln>
              <a:solidFill>
                <a:schemeClr val="tx2"/>
              </a:solidFill>
            </a:endParaRP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ln>
                <a:solidFill>
                  <a:srgbClr val="FF3399"/>
                </a:solidFill>
              </a:ln>
              <a:solidFill>
                <a:schemeClr val="tx2"/>
              </a:solidFill>
            </a:endParaRP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ln>
                <a:solidFill>
                  <a:srgbClr val="FF3399"/>
                </a:solidFill>
              </a:ln>
              <a:solidFill>
                <a:schemeClr val="tx2"/>
              </a:solidFill>
            </a:endParaRP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ln>
                <a:solidFill>
                  <a:srgbClr val="FF3399"/>
                </a:solidFill>
              </a:ln>
              <a:solidFill>
                <a:schemeClr val="tx2"/>
              </a:solidFill>
            </a:endParaRP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ln>
                <a:solidFill>
                  <a:srgbClr val="FF3399"/>
                </a:solidFill>
              </a:ln>
              <a:solidFill>
                <a:schemeClr val="tx2"/>
              </a:solidFill>
            </a:endParaRP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ln>
                <a:solidFill>
                  <a:srgbClr val="FF3399"/>
                </a:solidFill>
              </a:ln>
              <a:solidFill>
                <a:schemeClr val="tx2"/>
              </a:solidFill>
            </a:endParaRPr>
          </a:p>
          <a:p>
            <a:pPr algn="ctr" defTabSz="914400"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2"/>
                </a:solidFill>
              </a:rPr>
              <a:t>HOW?   STATISTICAL ANALYSES</a:t>
            </a:r>
          </a:p>
          <a:p>
            <a:pPr marL="342900" indent="-228600" algn="ctr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2"/>
                </a:solidFill>
              </a:rPr>
              <a:t>Response of air column</a:t>
            </a:r>
          </a:p>
          <a:p>
            <a:pPr marL="342900" indent="-228600" algn="ctr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2"/>
                </a:solidFill>
              </a:rPr>
              <a:t>Sensitivity of HFs to SST</a:t>
            </a:r>
          </a:p>
          <a:p>
            <a:pPr marL="342900" indent="-228600" algn="ctr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2"/>
                </a:solidFill>
              </a:rPr>
              <a:t>Analysis of LHF spatial variance</a:t>
            </a:r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5237DAB0-51C0-F0C8-9DAE-BD96CE3C0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D3F6E8FE-BAF5-4F25-A070-95EFCE784FE8}" type="slidenum">
              <a:rPr lang="en-US" smtClean="0"/>
              <a:pPr defTabSz="914400">
                <a:spcAft>
                  <a:spcPts val="600"/>
                </a:spcAft>
              </a:pPr>
              <a:t>6</a:t>
            </a:fld>
            <a:endParaRPr lang="en-US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235B6D0F-5DB6-5C76-FB2B-553B802BC324}"/>
              </a:ext>
            </a:extLst>
          </p:cNvPr>
          <p:cNvSpPr txBox="1"/>
          <p:nvPr/>
        </p:nvSpPr>
        <p:spPr>
          <a:xfrm>
            <a:off x="6906207" y="1598014"/>
            <a:ext cx="5285793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it-IT" sz="1600" dirty="0" err="1"/>
              <a:t>Simulation</a:t>
            </a:r>
            <a:r>
              <a:rPr lang="it-IT" sz="1600" dirty="0"/>
              <a:t> </a:t>
            </a:r>
            <a:r>
              <a:rPr lang="it-IT" sz="1600" dirty="0" err="1"/>
              <a:t>characteristics</a:t>
            </a:r>
            <a:r>
              <a:rPr lang="it-IT" sz="1600" dirty="0"/>
              <a:t>:</a:t>
            </a:r>
          </a:p>
          <a:p>
            <a:pPr marL="285750" indent="-285750">
              <a:spcAft>
                <a:spcPts val="600"/>
              </a:spcAft>
              <a:buFontTx/>
              <a:buChar char="-"/>
            </a:pPr>
            <a:r>
              <a:rPr lang="it-IT" sz="1600" dirty="0"/>
              <a:t>Ocean: CROCO, 1km, 4yr spin-up</a:t>
            </a:r>
          </a:p>
          <a:p>
            <a:pPr marL="285750" indent="-285750">
              <a:spcAft>
                <a:spcPts val="600"/>
              </a:spcAft>
              <a:buFontTx/>
              <a:buChar char="-"/>
            </a:pPr>
            <a:r>
              <a:rPr lang="it-IT" sz="1600" dirty="0" err="1"/>
              <a:t>Atmosphere</a:t>
            </a:r>
            <a:r>
              <a:rPr lang="it-IT" sz="1600" dirty="0"/>
              <a:t>: WRF v4.2 , 2km, 1-month spin up:</a:t>
            </a:r>
          </a:p>
          <a:p>
            <a:pPr>
              <a:spcAft>
                <a:spcPts val="600"/>
              </a:spcAft>
            </a:pPr>
            <a:r>
              <a:rPr lang="en-GB" sz="1600" dirty="0"/>
              <a:t>Nested into a larger domain, forced with hourly ERA5 outputs, downscaled onto a 6km intermediate buffer grid</a:t>
            </a:r>
            <a:endParaRPr lang="it-IT" sz="1600" dirty="0"/>
          </a:p>
          <a:p>
            <a:pPr>
              <a:spcAft>
                <a:spcPts val="600"/>
              </a:spcAft>
            </a:pPr>
            <a:endParaRPr lang="it-IT" sz="1600" dirty="0"/>
          </a:p>
          <a:p>
            <a:pPr>
              <a:spcAft>
                <a:spcPts val="600"/>
              </a:spcAft>
            </a:pPr>
            <a:r>
              <a:rPr lang="it-IT" sz="1600" b="1" dirty="0"/>
              <a:t>COUPLING</a:t>
            </a:r>
            <a:r>
              <a:rPr lang="it-IT" sz="1600" dirty="0"/>
              <a:t>:</a:t>
            </a:r>
          </a:p>
          <a:p>
            <a:pPr marL="285750" indent="-285750">
              <a:spcAft>
                <a:spcPts val="600"/>
              </a:spcAft>
              <a:buFontTx/>
              <a:buChar char="-"/>
            </a:pPr>
            <a:r>
              <a:rPr lang="it-IT" sz="1600" dirty="0"/>
              <a:t>OASIS3-MCT </a:t>
            </a:r>
            <a:r>
              <a:rPr lang="it-IT" sz="1600" dirty="0" err="1"/>
              <a:t>coupler</a:t>
            </a:r>
            <a:endParaRPr lang="it-IT" sz="1600" dirty="0"/>
          </a:p>
          <a:p>
            <a:pPr marL="285750" indent="-285750">
              <a:spcAft>
                <a:spcPts val="600"/>
              </a:spcAft>
              <a:buFontTx/>
              <a:buChar char="-"/>
            </a:pPr>
            <a:r>
              <a:rPr lang="en-US" sz="1600" dirty="0"/>
              <a:t>WRF </a:t>
            </a:r>
            <a:r>
              <a:rPr lang="en-US" sz="1600" dirty="0">
                <a:sym typeface="Wingdings" panose="05000000000000000000" pitchFamily="2" charset="2"/>
              </a:rPr>
              <a:t> CROCO:</a:t>
            </a:r>
            <a:r>
              <a:rPr lang="en-US" sz="1600" dirty="0"/>
              <a:t> hourly means of momentum and heat fluxes </a:t>
            </a:r>
          </a:p>
          <a:p>
            <a:pPr marL="285750" indent="-285750">
              <a:spcAft>
                <a:spcPts val="600"/>
              </a:spcAft>
              <a:buFontTx/>
              <a:buChar char="-"/>
            </a:pPr>
            <a:r>
              <a:rPr lang="en-US" sz="1600" dirty="0"/>
              <a:t>CROCO </a:t>
            </a:r>
            <a:r>
              <a:rPr lang="en-US" sz="1600" dirty="0">
                <a:sym typeface="Wingdings" panose="05000000000000000000" pitchFamily="2" charset="2"/>
              </a:rPr>
              <a:t> WRF:</a:t>
            </a:r>
            <a:r>
              <a:rPr lang="en-US" sz="1600" dirty="0"/>
              <a:t> SST-related heat fluxes and stress modifications by surface currents</a:t>
            </a:r>
          </a:p>
          <a:p>
            <a:pPr>
              <a:spcAft>
                <a:spcPts val="600"/>
              </a:spcAft>
            </a:pPr>
            <a:endParaRPr lang="en-US" dirty="0"/>
          </a:p>
          <a:p>
            <a:pPr>
              <a:spcAft>
                <a:spcPts val="600"/>
              </a:spcAft>
            </a:pPr>
            <a:r>
              <a:rPr lang="it-IT" sz="1200" dirty="0" err="1"/>
              <a:t>Details</a:t>
            </a:r>
            <a:r>
              <a:rPr lang="it-IT" sz="1200" dirty="0"/>
              <a:t> in </a:t>
            </a:r>
            <a:r>
              <a:rPr lang="it-IT" sz="1200" i="1" dirty="0" err="1"/>
              <a:t>Conejero</a:t>
            </a:r>
            <a:r>
              <a:rPr lang="it-IT" sz="1200" i="1" dirty="0"/>
              <a:t> et al. 2024</a:t>
            </a:r>
          </a:p>
        </p:txBody>
      </p:sp>
      <p:grpSp>
        <p:nvGrpSpPr>
          <p:cNvPr id="14" name="Gruppo 13">
            <a:extLst>
              <a:ext uri="{FF2B5EF4-FFF2-40B4-BE49-F238E27FC236}">
                <a16:creationId xmlns:a16="http://schemas.microsoft.com/office/drawing/2014/main" id="{0C9B232A-EDD5-7161-127A-0527FE15BE69}"/>
              </a:ext>
            </a:extLst>
          </p:cNvPr>
          <p:cNvGrpSpPr/>
          <p:nvPr/>
        </p:nvGrpSpPr>
        <p:grpSpPr>
          <a:xfrm>
            <a:off x="-595604" y="-3082944"/>
            <a:ext cx="7283320" cy="6611163"/>
            <a:chOff x="-369368" y="-2682709"/>
            <a:chExt cx="7283320" cy="6611163"/>
          </a:xfrm>
        </p:grpSpPr>
        <p:sp>
          <p:nvSpPr>
            <p:cNvPr id="3" name="Cerchio vuoto 2">
              <a:extLst>
                <a:ext uri="{FF2B5EF4-FFF2-40B4-BE49-F238E27FC236}">
                  <a16:creationId xmlns:a16="http://schemas.microsoft.com/office/drawing/2014/main" id="{F285A9C2-F5D6-D65A-BD32-29A3552C4FBD}"/>
                </a:ext>
              </a:extLst>
            </p:cNvPr>
            <p:cNvSpPr/>
            <p:nvPr/>
          </p:nvSpPr>
          <p:spPr>
            <a:xfrm>
              <a:off x="-369368" y="-2682708"/>
              <a:ext cx="6993294" cy="6458763"/>
            </a:xfrm>
            <a:prstGeom prst="donut">
              <a:avLst>
                <a:gd name="adj" fmla="val 4329"/>
              </a:avLst>
            </a:prstGeom>
            <a:gradFill flip="none" rotWithShape="1">
              <a:gsLst>
                <a:gs pos="0">
                  <a:schemeClr val="accent1">
                    <a:lumMod val="40000"/>
                    <a:lumOff val="60000"/>
                    <a:shade val="30000"/>
                    <a:satMod val="115000"/>
                  </a:schemeClr>
                </a:gs>
                <a:gs pos="50000">
                  <a:schemeClr val="accent1">
                    <a:lumMod val="40000"/>
                    <a:lumOff val="60000"/>
                    <a:shade val="67500"/>
                    <a:satMod val="115000"/>
                  </a:schemeClr>
                </a:gs>
                <a:gs pos="100000">
                  <a:schemeClr val="accent1">
                    <a:lumMod val="40000"/>
                    <a:lumOff val="60000"/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>
              <a:reflection blurRad="6350" stA="50000" endA="295" endPos="92000" dist="101600" dir="5400000" sy="-100000" algn="bl" rotWithShape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tx1"/>
                </a:solidFill>
              </a:endParaRPr>
            </a:p>
          </p:txBody>
        </p:sp>
        <p:sp>
          <p:nvSpPr>
            <p:cNvPr id="10" name="Cerchio vuoto 9">
              <a:extLst>
                <a:ext uri="{FF2B5EF4-FFF2-40B4-BE49-F238E27FC236}">
                  <a16:creationId xmlns:a16="http://schemas.microsoft.com/office/drawing/2014/main" id="{4A5F6960-0930-2CFA-857F-4F5FB2DC2660}"/>
                </a:ext>
              </a:extLst>
            </p:cNvPr>
            <p:cNvSpPr/>
            <p:nvPr/>
          </p:nvSpPr>
          <p:spPr>
            <a:xfrm rot="1043383">
              <a:off x="-231742" y="-2682709"/>
              <a:ext cx="6993294" cy="6458763"/>
            </a:xfrm>
            <a:prstGeom prst="donut">
              <a:avLst>
                <a:gd name="adj" fmla="val 4329"/>
              </a:avLst>
            </a:prstGeom>
            <a:gradFill flip="none" rotWithShape="1">
              <a:gsLst>
                <a:gs pos="0">
                  <a:schemeClr val="accent6">
                    <a:lumMod val="40000"/>
                    <a:lumOff val="60000"/>
                    <a:shade val="30000"/>
                    <a:satMod val="115000"/>
                  </a:schemeClr>
                </a:gs>
                <a:gs pos="50000">
                  <a:schemeClr val="accent6">
                    <a:lumMod val="40000"/>
                    <a:lumOff val="60000"/>
                    <a:shade val="67500"/>
                    <a:satMod val="115000"/>
                  </a:schemeClr>
                </a:gs>
                <a:gs pos="100000">
                  <a:schemeClr val="accent6">
                    <a:lumMod val="40000"/>
                    <a:lumOff val="60000"/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>
              <a:reflection blurRad="6350" stA="50000" endA="295" endPos="92000" dist="101600" dir="5400000" sy="-100000" algn="bl" rotWithShape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tx1"/>
                </a:solidFill>
              </a:endParaRPr>
            </a:p>
          </p:txBody>
        </p:sp>
        <p:sp>
          <p:nvSpPr>
            <p:cNvPr id="12" name="Cerchio vuoto 11">
              <a:extLst>
                <a:ext uri="{FF2B5EF4-FFF2-40B4-BE49-F238E27FC236}">
                  <a16:creationId xmlns:a16="http://schemas.microsoft.com/office/drawing/2014/main" id="{0EC118F8-5E82-717D-5F8B-6F472095D3D1}"/>
                </a:ext>
              </a:extLst>
            </p:cNvPr>
            <p:cNvSpPr/>
            <p:nvPr/>
          </p:nvSpPr>
          <p:spPr>
            <a:xfrm rot="1180751">
              <a:off x="-79342" y="-2530309"/>
              <a:ext cx="6993294" cy="6458763"/>
            </a:xfrm>
            <a:prstGeom prst="donut">
              <a:avLst>
                <a:gd name="adj" fmla="val 4329"/>
              </a:avLst>
            </a:prstGeom>
            <a:gradFill flip="none" rotWithShape="1">
              <a:gsLst>
                <a:gs pos="0">
                  <a:schemeClr val="accent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accent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accent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>
              <a:reflection blurRad="6350" stA="50000" endA="295" endPos="92000" dist="101600" dir="5400000" sy="-100000" algn="bl" rotWithShape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657582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 descr="Immagine che contiene mappa, testo, schermata&#10;&#10;Descrizione generata automaticamente">
            <a:extLst>
              <a:ext uri="{FF2B5EF4-FFF2-40B4-BE49-F238E27FC236}">
                <a16:creationId xmlns:a16="http://schemas.microsoft.com/office/drawing/2014/main" id="{1592B2F2-1667-7A56-B959-956AB47731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8185" y="860612"/>
            <a:ext cx="7833700" cy="5483590"/>
          </a:xfrm>
          <a:prstGeom prst="rect">
            <a:avLst/>
          </a:prstGeom>
        </p:spPr>
      </p:pic>
      <p:grpSp>
        <p:nvGrpSpPr>
          <p:cNvPr id="24" name="Gruppo 23">
            <a:extLst>
              <a:ext uri="{FF2B5EF4-FFF2-40B4-BE49-F238E27FC236}">
                <a16:creationId xmlns:a16="http://schemas.microsoft.com/office/drawing/2014/main" id="{CB6FD4FC-D198-655B-01BD-F7B923191F4C}"/>
              </a:ext>
            </a:extLst>
          </p:cNvPr>
          <p:cNvGrpSpPr/>
          <p:nvPr/>
        </p:nvGrpSpPr>
        <p:grpSpPr>
          <a:xfrm>
            <a:off x="316188" y="2900975"/>
            <a:ext cx="5059296" cy="3955448"/>
            <a:chOff x="231268" y="3183992"/>
            <a:chExt cx="5059296" cy="3955448"/>
          </a:xfrm>
        </p:grpSpPr>
        <p:grpSp>
          <p:nvGrpSpPr>
            <p:cNvPr id="23" name="Gruppo 22">
              <a:extLst>
                <a:ext uri="{FF2B5EF4-FFF2-40B4-BE49-F238E27FC236}">
                  <a16:creationId xmlns:a16="http://schemas.microsoft.com/office/drawing/2014/main" id="{A6C233A2-E998-FA42-576F-685F5FF5E92E}"/>
                </a:ext>
              </a:extLst>
            </p:cNvPr>
            <p:cNvGrpSpPr/>
            <p:nvPr/>
          </p:nvGrpSpPr>
          <p:grpSpPr>
            <a:xfrm>
              <a:off x="231268" y="3183992"/>
              <a:ext cx="5059296" cy="3246399"/>
              <a:chOff x="231268" y="3183992"/>
              <a:chExt cx="5059296" cy="3246399"/>
            </a:xfrm>
          </p:grpSpPr>
          <p:grpSp>
            <p:nvGrpSpPr>
              <p:cNvPr id="22" name="Gruppo 21">
                <a:extLst>
                  <a:ext uri="{FF2B5EF4-FFF2-40B4-BE49-F238E27FC236}">
                    <a16:creationId xmlns:a16="http://schemas.microsoft.com/office/drawing/2014/main" id="{04422EDC-1C94-BE4D-C0EE-77E246F97D30}"/>
                  </a:ext>
                </a:extLst>
              </p:cNvPr>
              <p:cNvGrpSpPr/>
              <p:nvPr/>
            </p:nvGrpSpPr>
            <p:grpSpPr>
              <a:xfrm>
                <a:off x="231268" y="3183992"/>
                <a:ext cx="5059296" cy="3246399"/>
                <a:chOff x="231268" y="3183992"/>
                <a:chExt cx="5059296" cy="3246399"/>
              </a:xfrm>
            </p:grpSpPr>
            <p:pic>
              <p:nvPicPr>
                <p:cNvPr id="10" name="Immagine 9">
                  <a:extLst>
                    <a:ext uri="{FF2B5EF4-FFF2-40B4-BE49-F238E27FC236}">
                      <a16:creationId xmlns:a16="http://schemas.microsoft.com/office/drawing/2014/main" id="{0725BC10-CA47-331C-D889-25CCB05D778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36904" y="3480608"/>
                  <a:ext cx="4902245" cy="2936453"/>
                </a:xfrm>
                <a:prstGeom prst="rect">
                  <a:avLst/>
                </a:prstGeom>
              </p:spPr>
            </p:pic>
            <p:cxnSp>
              <p:nvCxnSpPr>
                <p:cNvPr id="27" name="Connettore 2 26">
                  <a:extLst>
                    <a:ext uri="{FF2B5EF4-FFF2-40B4-BE49-F238E27FC236}">
                      <a16:creationId xmlns:a16="http://schemas.microsoft.com/office/drawing/2014/main" id="{48A89D09-5D88-4BB3-71CD-10109F5C59F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31268" y="5898668"/>
                  <a:ext cx="5059296" cy="0"/>
                </a:xfrm>
                <a:prstGeom prst="straightConnector1">
                  <a:avLst/>
                </a:prstGeom>
                <a:ln>
                  <a:prstDash val="sysDot"/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Connettore 2 28">
                  <a:extLst>
                    <a:ext uri="{FF2B5EF4-FFF2-40B4-BE49-F238E27FC236}">
                      <a16:creationId xmlns:a16="http://schemas.microsoft.com/office/drawing/2014/main" id="{9A6B5C1A-47F9-AA59-8BB2-EA0D1E4E1F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666176" y="3183992"/>
                  <a:ext cx="0" cy="3246399"/>
                </a:xfrm>
                <a:prstGeom prst="straightConnector1">
                  <a:avLst/>
                </a:prstGeom>
                <a:ln>
                  <a:prstDash val="sysDot"/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7" name="Connettore 2 6">
                <a:extLst>
                  <a:ext uri="{FF2B5EF4-FFF2-40B4-BE49-F238E27FC236}">
                    <a16:creationId xmlns:a16="http://schemas.microsoft.com/office/drawing/2014/main" id="{3AC80F0B-F6B1-60D6-EB3D-B41ADAA1EBEC}"/>
                  </a:ext>
                </a:extLst>
              </p:cNvPr>
              <p:cNvCxnSpPr/>
              <p:nvPr/>
            </p:nvCxnSpPr>
            <p:spPr>
              <a:xfrm>
                <a:off x="2150158" y="4807191"/>
                <a:ext cx="1055620" cy="0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1" name="CasellaDiTesto 10">
                    <a:extLst>
                      <a:ext uri="{FF2B5EF4-FFF2-40B4-BE49-F238E27FC236}">
                        <a16:creationId xmlns:a16="http://schemas.microsoft.com/office/drawing/2014/main" id="{F19489AE-525F-072F-BBEE-5DF443477E9D}"/>
                      </a:ext>
                    </a:extLst>
                  </p:cNvPr>
                  <p:cNvSpPr txBox="1"/>
                  <p:nvPr/>
                </p:nvSpPr>
                <p:spPr>
                  <a:xfrm>
                    <a:off x="2649567" y="4714624"/>
                    <a:ext cx="421279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oMath>
                      </m:oMathPara>
                    </a14:m>
                    <a:endParaRPr lang="en-GB" dirty="0"/>
                  </a:p>
                </p:txBody>
              </p:sp>
            </mc:Choice>
            <mc:Fallback>
              <p:sp>
                <p:nvSpPr>
                  <p:cNvPr id="11" name="CasellaDiTesto 10">
                    <a:extLst>
                      <a:ext uri="{FF2B5EF4-FFF2-40B4-BE49-F238E27FC236}">
                        <a16:creationId xmlns:a16="http://schemas.microsoft.com/office/drawing/2014/main" id="{F19489AE-525F-072F-BBEE-5DF443477E9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649567" y="4714624"/>
                    <a:ext cx="421279" cy="461665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6" name="Connettore diritto 15">
              <a:extLst>
                <a:ext uri="{FF2B5EF4-FFF2-40B4-BE49-F238E27FC236}">
                  <a16:creationId xmlns:a16="http://schemas.microsoft.com/office/drawing/2014/main" id="{0D84056D-0D88-C062-1B05-BE57B8BF04F9}"/>
                </a:ext>
              </a:extLst>
            </p:cNvPr>
            <p:cNvCxnSpPr/>
            <p:nvPr/>
          </p:nvCxnSpPr>
          <p:spPr>
            <a:xfrm>
              <a:off x="677732" y="5712311"/>
              <a:ext cx="0" cy="82796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diritto 16">
              <a:extLst>
                <a:ext uri="{FF2B5EF4-FFF2-40B4-BE49-F238E27FC236}">
                  <a16:creationId xmlns:a16="http://schemas.microsoft.com/office/drawing/2014/main" id="{272D09A1-144E-C014-FF36-3E6A27780883}"/>
                </a:ext>
              </a:extLst>
            </p:cNvPr>
            <p:cNvCxnSpPr/>
            <p:nvPr/>
          </p:nvCxnSpPr>
          <p:spPr>
            <a:xfrm>
              <a:off x="4670612" y="5687022"/>
              <a:ext cx="0" cy="82796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2 17">
              <a:extLst>
                <a:ext uri="{FF2B5EF4-FFF2-40B4-BE49-F238E27FC236}">
                  <a16:creationId xmlns:a16="http://schemas.microsoft.com/office/drawing/2014/main" id="{B6E402CA-F4CC-17BB-AE0D-1DF4284882FF}"/>
                </a:ext>
              </a:extLst>
            </p:cNvPr>
            <p:cNvCxnSpPr>
              <a:cxnSpLocks/>
            </p:cNvCxnSpPr>
            <p:nvPr/>
          </p:nvCxnSpPr>
          <p:spPr>
            <a:xfrm>
              <a:off x="677732" y="6642037"/>
              <a:ext cx="3992880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9" name="CasellaDiTesto 18">
                  <a:extLst>
                    <a:ext uri="{FF2B5EF4-FFF2-40B4-BE49-F238E27FC236}">
                      <a16:creationId xmlns:a16="http://schemas.microsoft.com/office/drawing/2014/main" id="{B9D86C07-473B-DCAC-38A3-9FF1DB683258}"/>
                    </a:ext>
                  </a:extLst>
                </p:cNvPr>
                <p:cNvSpPr txBox="1"/>
                <p:nvPr/>
              </p:nvSpPr>
              <p:spPr>
                <a:xfrm>
                  <a:off x="2477386" y="6677775"/>
                  <a:ext cx="421279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oMath>
                    </m:oMathPara>
                  </a14:m>
                  <a:endParaRPr lang="en-GB" dirty="0"/>
                </a:p>
              </p:txBody>
            </p:sp>
          </mc:Choice>
          <mc:Fallback>
            <p:sp>
              <p:nvSpPr>
                <p:cNvPr id="19" name="CasellaDiTesto 18">
                  <a:extLst>
                    <a:ext uri="{FF2B5EF4-FFF2-40B4-BE49-F238E27FC236}">
                      <a16:creationId xmlns:a16="http://schemas.microsoft.com/office/drawing/2014/main" id="{B9D86C07-473B-DCAC-38A3-9FF1DB68325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77386" y="6677775"/>
                  <a:ext cx="421279" cy="461665"/>
                </a:xfrm>
                <a:prstGeom prst="rect">
                  <a:avLst/>
                </a:prstGeom>
                <a:blipFill>
                  <a:blip r:embed="rId5"/>
                  <a:stretch>
                    <a:fillRect l="-2899" r="-30435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5237DAB0-51C0-F0C8-9DAE-BD96CE3C0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7</a:t>
            </a:fld>
            <a:endParaRPr lang="en-GB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A49B0DD2-F183-EFAE-67C4-15AB551F1708}"/>
              </a:ext>
            </a:extLst>
          </p:cNvPr>
          <p:cNvSpPr txBox="1"/>
          <p:nvPr/>
        </p:nvSpPr>
        <p:spPr>
          <a:xfrm>
            <a:off x="4312371" y="102331"/>
            <a:ext cx="42982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/>
              <a:t>METHODS  -  a first taste</a:t>
            </a:r>
            <a:endParaRPr lang="it-IT" b="1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69460DBD-F4E2-9ED1-FFF2-9176B0D24799}"/>
              </a:ext>
            </a:extLst>
          </p:cNvPr>
          <p:cNvSpPr txBox="1"/>
          <p:nvPr/>
        </p:nvSpPr>
        <p:spPr>
          <a:xfrm>
            <a:off x="83977" y="712236"/>
            <a:ext cx="58813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/>
              <a:t> </a:t>
            </a:r>
            <a:r>
              <a:rPr lang="it-IT" sz="2400" b="1" dirty="0" err="1"/>
              <a:t>Anomalies</a:t>
            </a:r>
            <a:r>
              <a:rPr lang="it-IT" sz="2400" b="1" dirty="0"/>
              <a:t> == high-pass </a:t>
            </a:r>
            <a:r>
              <a:rPr lang="it-IT" sz="2400" b="1" dirty="0" err="1"/>
              <a:t>filtered</a:t>
            </a:r>
            <a:r>
              <a:rPr lang="it-IT" sz="2400" b="1" dirty="0"/>
              <a:t> data </a:t>
            </a:r>
            <a:endParaRPr lang="it-IT" b="1" dirty="0"/>
          </a:p>
        </p:txBody>
      </p:sp>
      <p:grpSp>
        <p:nvGrpSpPr>
          <p:cNvPr id="13" name="Gruppo 12">
            <a:extLst>
              <a:ext uri="{FF2B5EF4-FFF2-40B4-BE49-F238E27FC236}">
                <a16:creationId xmlns:a16="http://schemas.microsoft.com/office/drawing/2014/main" id="{A183DF94-3229-0ADC-A75B-EA282F4229F0}"/>
              </a:ext>
            </a:extLst>
          </p:cNvPr>
          <p:cNvGrpSpPr/>
          <p:nvPr/>
        </p:nvGrpSpPr>
        <p:grpSpPr>
          <a:xfrm>
            <a:off x="582913" y="1246760"/>
            <a:ext cx="4660891" cy="628650"/>
            <a:chOff x="675567" y="1582662"/>
            <a:chExt cx="4660891" cy="62865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CasellaDiTesto 7">
                  <a:extLst>
                    <a:ext uri="{FF2B5EF4-FFF2-40B4-BE49-F238E27FC236}">
                      <a16:creationId xmlns:a16="http://schemas.microsoft.com/office/drawing/2014/main" id="{3504E2DE-7543-B457-4B18-522EA1837E06}"/>
                    </a:ext>
                  </a:extLst>
                </p:cNvPr>
                <p:cNvSpPr txBox="1"/>
                <p:nvPr/>
              </p:nvSpPr>
              <p:spPr>
                <a:xfrm>
                  <a:off x="675567" y="1758488"/>
                  <a:ext cx="176529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sub>
                          <m:sup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  <m:d>
                          <m:d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acc>
                          </m:e>
                        </m:d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𝜓</m:t>
                        </m:r>
                        <m:d>
                          <m:d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acc>
                          </m:e>
                        </m:d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 −</m:t>
                        </m:r>
                      </m:oMath>
                    </m:oMathPara>
                  </a14:m>
                  <a:endParaRPr lang="it-IT" dirty="0"/>
                </a:p>
              </p:txBody>
            </p:sp>
          </mc:Choice>
          <mc:Fallback xmlns="">
            <p:sp>
              <p:nvSpPr>
                <p:cNvPr id="8" name="CasellaDiTesto 7">
                  <a:extLst>
                    <a:ext uri="{FF2B5EF4-FFF2-40B4-BE49-F238E27FC236}">
                      <a16:creationId xmlns:a16="http://schemas.microsoft.com/office/drawing/2014/main" id="{3504E2DE-7543-B457-4B18-522EA1837E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5567" y="1758488"/>
                  <a:ext cx="1765291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4498" t="-2174" r="-346" b="-32609"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2" name="Immagine 11">
              <a:extLst>
                <a:ext uri="{FF2B5EF4-FFF2-40B4-BE49-F238E27FC236}">
                  <a16:creationId xmlns:a16="http://schemas.microsoft.com/office/drawing/2014/main" id="{528E778E-0D9D-47C2-DBDF-A5EE852F9E3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440858" y="1582662"/>
              <a:ext cx="2895600" cy="628650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sellaDiTesto 13">
                <a:extLst>
                  <a:ext uri="{FF2B5EF4-FFF2-40B4-BE49-F238E27FC236}">
                    <a16:creationId xmlns:a16="http://schemas.microsoft.com/office/drawing/2014/main" id="{F94151CE-CC31-C4E2-00BC-3ED147A8A653}"/>
                  </a:ext>
                </a:extLst>
              </p:cNvPr>
              <p:cNvSpPr txBox="1"/>
              <p:nvPr/>
            </p:nvSpPr>
            <p:spPr>
              <a:xfrm>
                <a:off x="447869" y="2169194"/>
                <a:ext cx="479593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/>
                  <a:t>Where </a:t>
                </a:r>
                <a:r>
                  <a:rPr lang="it-IT" i="1" dirty="0"/>
                  <a:t>G </a:t>
                </a:r>
                <a:r>
                  <a:rPr lang="it-IT" dirty="0" err="1"/>
                  <a:t>is</a:t>
                </a:r>
                <a:r>
                  <a:rPr lang="it-IT" dirty="0"/>
                  <a:t> a </a:t>
                </a:r>
                <a:r>
                  <a:rPr lang="it-IT" dirty="0" err="1"/>
                  <a:t>Gaussian</a:t>
                </a:r>
                <a:r>
                  <a:rPr lang="it-IT" dirty="0"/>
                  <a:t> kernel</a:t>
                </a:r>
              </a:p>
              <a:p>
                <a14:m>
                  <m:oMath xmlns:m="http://schemas.openxmlformats.org/officeDocument/2006/math">
                    <m:r>
                      <a:rPr lang="it-IT" b="1" i="1" smtClean="0">
                        <a:latin typeface="Cambria Math" panose="02040503050406030204" pitchFamily="18" charset="0"/>
                      </a:rPr>
                      <m:t>𝝈</m:t>
                    </m:r>
                  </m:oMath>
                </a14:m>
                <a:r>
                  <a:rPr lang="it-IT" dirty="0"/>
                  <a:t> sets the </a:t>
                </a:r>
                <a:r>
                  <a:rPr lang="it-IT" i="1" dirty="0" err="1"/>
                  <a:t>cut</a:t>
                </a:r>
                <a:r>
                  <a:rPr lang="it-IT" i="1" dirty="0"/>
                  <a:t>-off </a:t>
                </a:r>
                <a:r>
                  <a:rPr lang="it-IT" dirty="0" err="1"/>
                  <a:t>length</a:t>
                </a:r>
                <a:r>
                  <a:rPr lang="it-IT" dirty="0"/>
                  <a:t> (</a:t>
                </a:r>
                <a:r>
                  <a:rPr lang="it-IT" b="1" dirty="0"/>
                  <a:t>150km – 200km</a:t>
                </a:r>
                <a:r>
                  <a:rPr lang="it-IT" dirty="0"/>
                  <a:t>)</a:t>
                </a:r>
              </a:p>
            </p:txBody>
          </p:sp>
        </mc:Choice>
        <mc:Fallback xmlns="">
          <p:sp>
            <p:nvSpPr>
              <p:cNvPr id="14" name="CasellaDiTesto 13">
                <a:extLst>
                  <a:ext uri="{FF2B5EF4-FFF2-40B4-BE49-F238E27FC236}">
                    <a16:creationId xmlns:a16="http://schemas.microsoft.com/office/drawing/2014/main" id="{F94151CE-CC31-C4E2-00BC-3ED147A8A6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869" y="2169194"/>
                <a:ext cx="4795935" cy="646331"/>
              </a:xfrm>
              <a:prstGeom prst="rect">
                <a:avLst/>
              </a:prstGeom>
              <a:blipFill>
                <a:blip r:embed="rId8"/>
                <a:stretch>
                  <a:fillRect l="-1017" t="-4717" b="-1509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4" name="CasellaDiTesto 33">
                <a:extLst>
                  <a:ext uri="{FF2B5EF4-FFF2-40B4-BE49-F238E27FC236}">
                    <a16:creationId xmlns:a16="http://schemas.microsoft.com/office/drawing/2014/main" id="{41F4F519-4580-FA63-1693-6667C615374E}"/>
                  </a:ext>
                </a:extLst>
              </p:cNvPr>
              <p:cNvSpPr txBox="1"/>
              <p:nvPr/>
            </p:nvSpPr>
            <p:spPr>
              <a:xfrm>
                <a:off x="2235078" y="5581665"/>
                <a:ext cx="54057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it-IT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34" name="CasellaDiTesto 33">
                <a:extLst>
                  <a:ext uri="{FF2B5EF4-FFF2-40B4-BE49-F238E27FC236}">
                    <a16:creationId xmlns:a16="http://schemas.microsoft.com/office/drawing/2014/main" id="{41F4F519-4580-FA63-1693-6667C61537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5078" y="5581665"/>
                <a:ext cx="540570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AC48B360-0D7E-7D26-3447-D92D00BA3AFB}"/>
                  </a:ext>
                </a:extLst>
              </p:cNvPr>
              <p:cNvSpPr txBox="1"/>
              <p:nvPr/>
            </p:nvSpPr>
            <p:spPr>
              <a:xfrm>
                <a:off x="4664350" y="5566037"/>
                <a:ext cx="54057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GB" sz="2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acc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AC48B360-0D7E-7D26-3447-D92D00BA3A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4350" y="5566037"/>
                <a:ext cx="540570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CasellaDiTesto 24">
                <a:extLst>
                  <a:ext uri="{FF2B5EF4-FFF2-40B4-BE49-F238E27FC236}">
                    <a16:creationId xmlns:a16="http://schemas.microsoft.com/office/drawing/2014/main" id="{11912D69-458C-C6CA-6898-89926C7D5DD2}"/>
                  </a:ext>
                </a:extLst>
              </p:cNvPr>
              <p:cNvSpPr txBox="1"/>
              <p:nvPr/>
            </p:nvSpPr>
            <p:spPr>
              <a:xfrm>
                <a:off x="2305266" y="2874909"/>
                <a:ext cx="42127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800" b="0" i="1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25" name="CasellaDiTesto 24">
                <a:extLst>
                  <a:ext uri="{FF2B5EF4-FFF2-40B4-BE49-F238E27FC236}">
                    <a16:creationId xmlns:a16="http://schemas.microsoft.com/office/drawing/2014/main" id="{11912D69-458C-C6CA-6898-89926C7D5D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5266" y="2874909"/>
                <a:ext cx="421279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33407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F6F8F48-FCB0-F7E2-BAD5-F3D218A2C9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-46029"/>
            <a:ext cx="9144000" cy="2456686"/>
          </a:xfrm>
        </p:spPr>
        <p:txBody>
          <a:bodyPr/>
          <a:lstStyle/>
          <a:p>
            <a:r>
              <a:rPr lang="it-IT" dirty="0" err="1"/>
              <a:t>Chapter</a:t>
            </a:r>
            <a:r>
              <a:rPr lang="it-IT" dirty="0"/>
              <a:t> 1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33741D29-7690-ECC5-9952-EB09A01DDF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505396"/>
            <a:ext cx="9144000" cy="1703672"/>
          </a:xfrm>
        </p:spPr>
        <p:txBody>
          <a:bodyPr/>
          <a:lstStyle/>
          <a:p>
            <a:r>
              <a:rPr lang="it-IT" dirty="0" err="1"/>
              <a:t>Response</a:t>
            </a:r>
            <a:r>
              <a:rPr lang="it-IT" dirty="0"/>
              <a:t> of the air </a:t>
            </a:r>
            <a:r>
              <a:rPr lang="it-IT" dirty="0" err="1"/>
              <a:t>column</a:t>
            </a:r>
            <a:r>
              <a:rPr lang="it-IT" dirty="0"/>
              <a:t> following SST </a:t>
            </a:r>
            <a:r>
              <a:rPr lang="it-IT" dirty="0" err="1"/>
              <a:t>anomalies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B6095D2A-2B6B-7D70-95F9-889D34B9E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8</a:t>
            </a:fld>
            <a:endParaRPr lang="en-GB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211779A3-A13D-7687-E466-821FE1DB4242}"/>
              </a:ext>
            </a:extLst>
          </p:cNvPr>
          <p:cNvSpPr txBox="1"/>
          <p:nvPr/>
        </p:nvSpPr>
        <p:spPr>
          <a:xfrm>
            <a:off x="1136725" y="3848540"/>
            <a:ext cx="58813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/>
              <a:t>HOW?     Percentile </a:t>
            </a:r>
            <a:r>
              <a:rPr lang="it-IT" sz="2400" b="1" dirty="0" err="1"/>
              <a:t>bins</a:t>
            </a:r>
            <a:r>
              <a:rPr lang="it-IT" sz="2400" b="1" dirty="0"/>
              <a:t> </a:t>
            </a:r>
            <a:endParaRPr lang="it-IT" b="1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0EDC1F11-8C2F-1798-DEDD-9F01F517AD66}"/>
              </a:ext>
            </a:extLst>
          </p:cNvPr>
          <p:cNvSpPr txBox="1"/>
          <p:nvPr/>
        </p:nvSpPr>
        <p:spPr>
          <a:xfrm>
            <a:off x="1136725" y="4625788"/>
            <a:ext cx="4795935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Split data </a:t>
            </a:r>
            <a:r>
              <a:rPr lang="it-IT" sz="2000" dirty="0" err="1"/>
              <a:t>into</a:t>
            </a:r>
            <a:r>
              <a:rPr lang="it-IT" sz="2000" dirty="0"/>
              <a:t> 5% or 2% </a:t>
            </a:r>
            <a:r>
              <a:rPr lang="it-IT" sz="2000" dirty="0" err="1"/>
              <a:t>bins</a:t>
            </a:r>
            <a:r>
              <a:rPr lang="it-IT" sz="2000" dirty="0"/>
              <a:t> for </a:t>
            </a:r>
            <a:r>
              <a:rPr lang="it-IT" sz="2000" dirty="0" err="1"/>
              <a:t>every</a:t>
            </a:r>
            <a:r>
              <a:rPr lang="it-IT" sz="2000" dirty="0"/>
              <a:t> </a:t>
            </a:r>
            <a:r>
              <a:rPr lang="it-IT" sz="2000" dirty="0" err="1"/>
              <a:t>vertical</a:t>
            </a:r>
            <a:r>
              <a:rPr lang="it-IT" sz="2000" dirty="0"/>
              <a:t> </a:t>
            </a:r>
            <a:r>
              <a:rPr lang="it-IT" sz="2000" dirty="0" err="1"/>
              <a:t>level</a:t>
            </a:r>
            <a:r>
              <a:rPr lang="it-IT" sz="2000" dirty="0"/>
              <a:t> and take </a:t>
            </a:r>
            <a:r>
              <a:rPr lang="it-IT" sz="2000" dirty="0" err="1"/>
              <a:t>mean</a:t>
            </a:r>
            <a:r>
              <a:rPr lang="it-IT" sz="2000" dirty="0"/>
              <a:t> of </a:t>
            </a:r>
            <a:r>
              <a:rPr lang="it-IT" sz="2000" dirty="0" err="1"/>
              <a:t>every</a:t>
            </a:r>
            <a:r>
              <a:rPr lang="it-IT" sz="2000" dirty="0"/>
              <a:t> bin</a:t>
            </a:r>
          </a:p>
          <a:p>
            <a:endParaRPr lang="it-IT" dirty="0"/>
          </a:p>
          <a:p>
            <a:r>
              <a:rPr lang="it-IT" sz="2000" b="1" dirty="0">
                <a:sym typeface="Wingdings" panose="05000000000000000000" pitchFamily="2" charset="2"/>
              </a:rPr>
              <a:t> </a:t>
            </a:r>
            <a:r>
              <a:rPr lang="it-IT" sz="2000" b="1" dirty="0"/>
              <a:t>Pressure – SST cross </a:t>
            </a:r>
            <a:r>
              <a:rPr lang="it-IT" sz="2000" b="1" dirty="0" err="1"/>
              <a:t>sections</a:t>
            </a:r>
            <a:endParaRPr lang="en-GB" b="1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E5AFE518-CDE2-9CD8-9E62-663277918DC8}"/>
              </a:ext>
            </a:extLst>
          </p:cNvPr>
          <p:cNvSpPr txBox="1"/>
          <p:nvPr/>
        </p:nvSpPr>
        <p:spPr>
          <a:xfrm>
            <a:off x="8143539" y="4701092"/>
            <a:ext cx="16566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Disegnino esplicativo a mano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675448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1AAE7CF2-45AB-0969-E48B-678346A3D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9</a:t>
            </a:fld>
            <a:endParaRPr lang="en-GB"/>
          </a:p>
        </p:txBody>
      </p:sp>
      <p:grpSp>
        <p:nvGrpSpPr>
          <p:cNvPr id="8" name="Gruppo 7">
            <a:extLst>
              <a:ext uri="{FF2B5EF4-FFF2-40B4-BE49-F238E27FC236}">
                <a16:creationId xmlns:a16="http://schemas.microsoft.com/office/drawing/2014/main" id="{310CE6A5-3320-E8A7-EB67-21851AFF2A68}"/>
              </a:ext>
            </a:extLst>
          </p:cNvPr>
          <p:cNvGrpSpPr/>
          <p:nvPr/>
        </p:nvGrpSpPr>
        <p:grpSpPr>
          <a:xfrm>
            <a:off x="365760" y="2137961"/>
            <a:ext cx="11553515" cy="4402312"/>
            <a:chOff x="677053" y="1427956"/>
            <a:chExt cx="11242222" cy="4152900"/>
          </a:xfrm>
        </p:grpSpPr>
        <p:pic>
          <p:nvPicPr>
            <p:cNvPr id="4" name="Immagine 3">
              <a:extLst>
                <a:ext uri="{FF2B5EF4-FFF2-40B4-BE49-F238E27FC236}">
                  <a16:creationId xmlns:a16="http://schemas.microsoft.com/office/drawing/2014/main" id="{7C53B209-CDC3-285B-6EF5-F1DC503AC2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7053" y="1475581"/>
              <a:ext cx="6191250" cy="4105275"/>
            </a:xfrm>
            <a:prstGeom prst="rect">
              <a:avLst/>
            </a:prstGeom>
          </p:spPr>
        </p:pic>
        <p:pic>
          <p:nvPicPr>
            <p:cNvPr id="6" name="Immagine 5">
              <a:extLst>
                <a:ext uri="{FF2B5EF4-FFF2-40B4-BE49-F238E27FC236}">
                  <a16:creationId xmlns:a16="http://schemas.microsoft.com/office/drawing/2014/main" id="{6DC02FF0-4444-FEAA-C348-584D57D2D5D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28050" y="1427956"/>
              <a:ext cx="5991225" cy="4152900"/>
            </a:xfrm>
            <a:prstGeom prst="rect">
              <a:avLst/>
            </a:prstGeom>
          </p:spPr>
        </p:pic>
        <p:sp>
          <p:nvSpPr>
            <p:cNvPr id="7" name="CasellaDiTesto 6">
              <a:extLst>
                <a:ext uri="{FF2B5EF4-FFF2-40B4-BE49-F238E27FC236}">
                  <a16:creationId xmlns:a16="http://schemas.microsoft.com/office/drawing/2014/main" id="{A35EAC38-EE44-86A5-C593-6988923DB320}"/>
                </a:ext>
              </a:extLst>
            </p:cNvPr>
            <p:cNvSpPr txBox="1"/>
            <p:nvPr/>
          </p:nvSpPr>
          <p:spPr>
            <a:xfrm>
              <a:off x="5812971" y="2985796"/>
              <a:ext cx="354564" cy="99837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it-IT" dirty="0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D29BE26F-2887-0329-3252-C1BF8BE7CB5D}"/>
                  </a:ext>
                </a:extLst>
              </p:cNvPr>
              <p:cNvSpPr txBox="1"/>
              <p:nvPr/>
            </p:nvSpPr>
            <p:spPr>
              <a:xfrm>
                <a:off x="2782078" y="290935"/>
                <a:ext cx="7200122" cy="5959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3200" b="1" dirty="0"/>
                  <a:t>Brunt – </a:t>
                </a:r>
                <a:r>
                  <a:rPr lang="it-IT" sz="3200" b="1" dirty="0" err="1"/>
                  <a:t>Vaisala</a:t>
                </a:r>
                <a:r>
                  <a:rPr lang="it-IT" sz="3200" b="1" dirty="0"/>
                  <a:t> frequency (BV -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sz="32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3200" b="1" i="1" smtClean="0">
                            <a:latin typeface="Cambria Math" panose="02040503050406030204" pitchFamily="18" charset="0"/>
                          </a:rPr>
                          <m:t>𝑵</m:t>
                        </m:r>
                      </m:e>
                      <m:sup>
                        <m:r>
                          <a:rPr lang="it-IT" sz="32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it-IT" sz="3200" b="1" dirty="0"/>
                  <a:t>)</a:t>
                </a:r>
                <a:endParaRPr lang="en-GB" sz="3200" b="1" dirty="0"/>
              </a:p>
            </p:txBody>
          </p:sp>
        </mc:Choice>
        <mc:Fallback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D29BE26F-2887-0329-3252-C1BF8BE7CB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2078" y="290935"/>
                <a:ext cx="7200122" cy="595932"/>
              </a:xfrm>
              <a:prstGeom prst="rect">
                <a:avLst/>
              </a:prstGeom>
              <a:blipFill>
                <a:blip r:embed="rId5"/>
                <a:stretch>
                  <a:fillRect l="-2115" t="-10309" b="-3505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Immagine 8">
            <a:extLst>
              <a:ext uri="{FF2B5EF4-FFF2-40B4-BE49-F238E27FC236}">
                <a16:creationId xmlns:a16="http://schemas.microsoft.com/office/drawing/2014/main" id="{87486119-7BB2-CD4A-3D28-12D7D906E3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69758" y="780463"/>
            <a:ext cx="2686425" cy="1333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5372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596</TotalTime>
  <Words>1048</Words>
  <Application>Microsoft Office PowerPoint</Application>
  <PresentationFormat>Personalizzato</PresentationFormat>
  <Paragraphs>236</Paragraphs>
  <Slides>44</Slides>
  <Notes>9</Notes>
  <HiddenSlides>8</HiddenSlides>
  <MMClips>0</MMClips>
  <ScaleCrop>false</ScaleCrop>
  <HeadingPairs>
    <vt:vector size="6" baseType="variant">
      <vt:variant>
        <vt:lpstr>Caratteri utilizzati</vt:lpstr>
      </vt:variant>
      <vt:variant>
        <vt:i4>7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44</vt:i4>
      </vt:variant>
    </vt:vector>
  </HeadingPairs>
  <TitlesOfParts>
    <vt:vector size="52" baseType="lpstr">
      <vt:lpstr>Aptos</vt:lpstr>
      <vt:lpstr>Aptos Display</vt:lpstr>
      <vt:lpstr>Aptos SemiBold</vt:lpstr>
      <vt:lpstr>Arial</vt:lpstr>
      <vt:lpstr>Calibri</vt:lpstr>
      <vt:lpstr>Cambria Math</vt:lpstr>
      <vt:lpstr>Wingdings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Chapter 1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Chapter 2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Chapter 3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Supplementary on air column response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alessandro storer</dc:creator>
  <cp:lastModifiedBy>alessandro storer</cp:lastModifiedBy>
  <cp:revision>64</cp:revision>
  <dcterms:created xsi:type="dcterms:W3CDTF">2024-10-09T06:27:58Z</dcterms:created>
  <dcterms:modified xsi:type="dcterms:W3CDTF">2024-10-16T13:12:22Z</dcterms:modified>
</cp:coreProperties>
</file>